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anva Sans Bold" panose="020B0604020202020204" charset="0"/>
      <p:regular r:id="rId22"/>
    </p:embeddedFont>
    <p:embeddedFont>
      <p:font typeface="Mali" panose="020B0604020202020204" charset="-34"/>
      <p:regular r:id="rId23"/>
    </p:embeddedFont>
    <p:embeddedFont>
      <p:font typeface="Mali Bold" panose="020B0604020202020204" charset="-3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05.05.2025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Klúbbastarf er okkar besta verkfæri til að ná til barnanna og unglingana í starfinu okkar. Það er ótrúlega mikið í gangi hjá börnum okkar í dag t.d. </a:t>
            </a:r>
          </a:p>
          <a:p>
            <a:r>
              <a:rPr lang="en-US"/>
              <a:t>- Svefnleysi</a:t>
            </a:r>
          </a:p>
          <a:p>
            <a:r>
              <a:rPr lang="en-US"/>
              <a:t>- áhugaleysi</a:t>
            </a:r>
          </a:p>
          <a:p>
            <a:r>
              <a:rPr lang="en-US"/>
              <a:t>- Símanotkun</a:t>
            </a:r>
          </a:p>
          <a:p>
            <a:r>
              <a:rPr lang="en-US"/>
              <a:t>- Einangrun</a:t>
            </a:r>
          </a:p>
          <a:p>
            <a:r>
              <a:rPr lang="en-US"/>
              <a:t>- Einelti</a:t>
            </a:r>
          </a:p>
          <a:p>
            <a:r>
              <a:rPr lang="en-US"/>
              <a:t>- Skortur á félagslegri hæfni</a:t>
            </a:r>
          </a:p>
          <a:p>
            <a:r>
              <a:rPr lang="en-US"/>
              <a:t>- skortur á samkennd</a:t>
            </a:r>
          </a:p>
          <a:p>
            <a:r>
              <a:rPr lang="en-US"/>
              <a:t>- Börn með kvíða, streitu, vanlíðan, þunglyndi</a:t>
            </a:r>
          </a:p>
          <a:p>
            <a:r>
              <a:rPr lang="en-US"/>
              <a:t>- Börn að af erlendum uppruna sem þurfa meiri stuðning</a:t>
            </a:r>
          </a:p>
          <a:p>
            <a:r>
              <a:rPr lang="en-US"/>
              <a:t>- Börn sem hafa upplifað áföll </a:t>
            </a:r>
          </a:p>
          <a:p>
            <a:r>
              <a:rPr lang="en-US"/>
              <a:t>- Stuðningur í samskiptum</a:t>
            </a:r>
          </a:p>
          <a:p>
            <a:r>
              <a:rPr lang="en-US"/>
              <a:t>- minni tenging við náttúru</a:t>
            </a:r>
          </a:p>
          <a:p>
            <a:r>
              <a:rPr lang="en-US"/>
              <a:t>Það eru ótal dæmi sem við í frístund erum að reyna að aðstoða börnin okkar með og syðja við þau sem jákvæðar fyrirmyndir sem þau geta leitað við til stuðnings og aðstoðar í alskonar aðstæðum. Ég hef trölla trú á því að með því að bjóða upp á fjölbreytt og skipulagt klúbbastarf sem verða til frá hugmyndum starfsmanna eða barna/unglunganna skipti þeim ótrúlega miklu máli. Með því erum við að ná til barnanna sem þurfa á þessum stuðning að halda og við náum til þeirra með spennandi, nýju og skemmtilegu starfi. og eins og ég er búin að nefna áður þá tel ég að faglegur stjórnandi í starfi geti með aðstoð starfsmanna sinna búið til allskonar klúbba til að mæta þeim vandamálum sem börnin eiga við. Með góðu klúbbastarfi er hægt að virkja Afþreyinga-, menntunar- og forvarnargildin okkar.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896475" cy="10287000"/>
          </a:xfrm>
          <a:custGeom>
            <a:avLst/>
            <a:gdLst/>
            <a:ahLst/>
            <a:cxnLst/>
            <a:rect l="l" t="t" r="r" b="b"/>
            <a:pathLst>
              <a:path w="9896475" h="10287000">
                <a:moveTo>
                  <a:pt x="0" y="0"/>
                </a:moveTo>
                <a:lnTo>
                  <a:pt x="9896475" y="0"/>
                </a:lnTo>
                <a:lnTo>
                  <a:pt x="98964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336566" y="6794238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8" y="0"/>
                </a:lnTo>
                <a:lnTo>
                  <a:pt x="3845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V="1">
            <a:off x="15336566" y="-717695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4114800"/>
                </a:moveTo>
                <a:lnTo>
                  <a:pt x="3845468" y="4114800"/>
                </a:lnTo>
                <a:lnTo>
                  <a:pt x="384546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5842151" y="6630228"/>
            <a:ext cx="10369737" cy="1057413"/>
            <a:chOff x="0" y="0"/>
            <a:chExt cx="2731124" cy="2784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31124" cy="278496"/>
            </a:xfrm>
            <a:custGeom>
              <a:avLst/>
              <a:gdLst/>
              <a:ahLst/>
              <a:cxnLst/>
              <a:rect l="l" t="t" r="r" b="b"/>
              <a:pathLst>
                <a:path w="2731124" h="278496">
                  <a:moveTo>
                    <a:pt x="38076" y="0"/>
                  </a:moveTo>
                  <a:lnTo>
                    <a:pt x="2693048" y="0"/>
                  </a:lnTo>
                  <a:cubicBezTo>
                    <a:pt x="2703147" y="0"/>
                    <a:pt x="2712831" y="4012"/>
                    <a:pt x="2719972" y="11152"/>
                  </a:cubicBezTo>
                  <a:cubicBezTo>
                    <a:pt x="2727113" y="18293"/>
                    <a:pt x="2731124" y="27978"/>
                    <a:pt x="2731124" y="38076"/>
                  </a:cubicBezTo>
                  <a:lnTo>
                    <a:pt x="2731124" y="240420"/>
                  </a:lnTo>
                  <a:cubicBezTo>
                    <a:pt x="2731124" y="250518"/>
                    <a:pt x="2727113" y="260203"/>
                    <a:pt x="2719972" y="267343"/>
                  </a:cubicBezTo>
                  <a:cubicBezTo>
                    <a:pt x="2712831" y="274484"/>
                    <a:pt x="2703147" y="278496"/>
                    <a:pt x="2693048" y="278496"/>
                  </a:cubicBezTo>
                  <a:lnTo>
                    <a:pt x="38076" y="278496"/>
                  </a:lnTo>
                  <a:cubicBezTo>
                    <a:pt x="27978" y="278496"/>
                    <a:pt x="18293" y="274484"/>
                    <a:pt x="11152" y="267343"/>
                  </a:cubicBezTo>
                  <a:cubicBezTo>
                    <a:pt x="4012" y="260203"/>
                    <a:pt x="0" y="250518"/>
                    <a:pt x="0" y="240420"/>
                  </a:cubicBezTo>
                  <a:lnTo>
                    <a:pt x="0" y="38076"/>
                  </a:lnTo>
                  <a:cubicBezTo>
                    <a:pt x="0" y="27978"/>
                    <a:pt x="4012" y="18293"/>
                    <a:pt x="11152" y="11152"/>
                  </a:cubicBezTo>
                  <a:cubicBezTo>
                    <a:pt x="18293" y="4012"/>
                    <a:pt x="27978" y="0"/>
                    <a:pt x="38076" y="0"/>
                  </a:cubicBezTo>
                  <a:close/>
                </a:path>
              </a:pathLst>
            </a:custGeom>
            <a:solidFill>
              <a:srgbClr val="FF6E4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31124" cy="316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37356" y="2422082"/>
            <a:ext cx="14522143" cy="1750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17"/>
              </a:lnSpc>
            </a:pPr>
            <a:r>
              <a:rPr lang="en-US" sz="10226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Klúbbastarfshjálpari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81477" y="6698988"/>
            <a:ext cx="10176415" cy="824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03"/>
              </a:lnSpc>
            </a:pPr>
            <a:r>
              <a:rPr lang="en-US" sz="4788" b="1">
                <a:solidFill>
                  <a:srgbClr val="FFF8E5"/>
                </a:solidFill>
                <a:latin typeface="Mali Bold"/>
                <a:ea typeface="Mali Bold"/>
                <a:cs typeface="Mali Bold"/>
                <a:sym typeface="Mali Bold"/>
              </a:rPr>
              <a:t>VIKTOR ORRI ÞORSTEINSSON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38216" y="4642802"/>
            <a:ext cx="9035183" cy="856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Handbók</a:t>
            </a:r>
            <a:r>
              <a:rPr lang="en-US" sz="5199" b="1" dirty="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fyrir</a:t>
            </a:r>
            <a:r>
              <a:rPr lang="en-US" sz="5199" b="1" dirty="0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 </a:t>
            </a:r>
            <a:r>
              <a:rPr lang="en-US" sz="5199" b="1" dirty="0" err="1">
                <a:solidFill>
                  <a:srgbClr val="000000"/>
                </a:solidFill>
                <a:latin typeface="Mali Bold"/>
                <a:ea typeface="Mali Bold"/>
                <a:cs typeface="Mali Bold"/>
                <a:sym typeface="Mali Bold"/>
              </a:rPr>
              <a:t>starfsfólk</a:t>
            </a:r>
            <a:endParaRPr lang="en-US" sz="5199" b="1" dirty="0">
              <a:solidFill>
                <a:srgbClr val="000000"/>
              </a:solidFill>
              <a:latin typeface="Mali Bold"/>
              <a:ea typeface="Mali Bold"/>
              <a:cs typeface="Mali Bold"/>
              <a:sym typeface="Mali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0251" y="1108953"/>
            <a:ext cx="7827498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ÁSKORANIR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88661" y="3064704"/>
            <a:ext cx="189362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03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3064704"/>
            <a:ext cx="189362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04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865352" y="3112329"/>
            <a:ext cx="4963260" cy="511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0"/>
              </a:lnSpc>
            </a:pPr>
            <a:r>
              <a:rPr lang="en-US" sz="2907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Móttökur nýliða</a:t>
            </a:r>
          </a:p>
          <a:p>
            <a:pPr algn="l">
              <a:lnSpc>
                <a:spcPts val="4070"/>
              </a:lnSpc>
              <a:spcBef>
                <a:spcPct val="0"/>
              </a:spcBef>
            </a:pPr>
            <a:r>
              <a:rPr lang="en-US" sz="290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Nýtt starfsfólk er ráðið inn og eftir örfáa daga að skugga reynslumeiri starfsmenn og fá stutta kynningu á hlutverki sínu og verkefnum fara þau í “Djúpu laugina” og læra á starfið á ferðinni (e. Learning by doing)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37694" y="3112329"/>
            <a:ext cx="6118546" cy="6145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0"/>
              </a:lnSpc>
            </a:pPr>
            <a:r>
              <a:rPr lang="en-US" sz="2907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Hlutastarf og starfsmannavelta</a:t>
            </a:r>
          </a:p>
          <a:p>
            <a:pPr algn="l">
              <a:lnSpc>
                <a:spcPts val="4070"/>
              </a:lnSpc>
              <a:spcBef>
                <a:spcPct val="0"/>
              </a:spcBef>
            </a:pPr>
            <a:r>
              <a:rPr lang="en-US" sz="290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Störf í frístundastarfi eru yfirleitt í kringum 20-50% starfshlutfall og því tilvalið fyrir skólafólk. En sökum þess er starfið og menningin sífellt að breytast þar sem reynslumikið starfsfólk leitar sér seinna af 100% starfi sem frístun getur eki boðið upp á. Sökum þess er á hverju ári nýtt starfsfólk að byrja í starfi.</a:t>
            </a:r>
          </a:p>
        </p:txBody>
      </p:sp>
      <p:sp>
        <p:nvSpPr>
          <p:cNvPr id="7" name="Freeform 7"/>
          <p:cNvSpPr/>
          <p:nvPr/>
        </p:nvSpPr>
        <p:spPr>
          <a:xfrm>
            <a:off x="1026" y="-19602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7960" y="0"/>
            <a:ext cx="14612080" cy="10287000"/>
          </a:xfrm>
          <a:custGeom>
            <a:avLst/>
            <a:gdLst/>
            <a:ahLst/>
            <a:cxnLst/>
            <a:rect l="l" t="t" r="r" b="b"/>
            <a:pathLst>
              <a:path w="14612080" h="10287000">
                <a:moveTo>
                  <a:pt x="0" y="0"/>
                </a:moveTo>
                <a:lnTo>
                  <a:pt x="14612080" y="0"/>
                </a:lnTo>
                <a:lnTo>
                  <a:pt x="146120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4737" y="0"/>
            <a:ext cx="14678526" cy="10287000"/>
          </a:xfrm>
          <a:custGeom>
            <a:avLst/>
            <a:gdLst/>
            <a:ahLst/>
            <a:cxnLst/>
            <a:rect l="l" t="t" r="r" b="b"/>
            <a:pathLst>
              <a:path w="14678526" h="10287000">
                <a:moveTo>
                  <a:pt x="0" y="0"/>
                </a:moveTo>
                <a:lnTo>
                  <a:pt x="14678526" y="0"/>
                </a:lnTo>
                <a:lnTo>
                  <a:pt x="146785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30399" y="0"/>
            <a:ext cx="14627203" cy="10287000"/>
          </a:xfrm>
          <a:custGeom>
            <a:avLst/>
            <a:gdLst/>
            <a:ahLst/>
            <a:cxnLst/>
            <a:rect l="l" t="t" r="r" b="b"/>
            <a:pathLst>
              <a:path w="14627203" h="10287000">
                <a:moveTo>
                  <a:pt x="0" y="0"/>
                </a:moveTo>
                <a:lnTo>
                  <a:pt x="14627202" y="0"/>
                </a:lnTo>
                <a:lnTo>
                  <a:pt x="14627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3859" y="0"/>
            <a:ext cx="14680281" cy="10287000"/>
          </a:xfrm>
          <a:custGeom>
            <a:avLst/>
            <a:gdLst/>
            <a:ahLst/>
            <a:cxnLst/>
            <a:rect l="l" t="t" r="r" b="b"/>
            <a:pathLst>
              <a:path w="14680281" h="10287000">
                <a:moveTo>
                  <a:pt x="0" y="0"/>
                </a:moveTo>
                <a:lnTo>
                  <a:pt x="14680282" y="0"/>
                </a:lnTo>
                <a:lnTo>
                  <a:pt x="146802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5863" y="0"/>
            <a:ext cx="14656274" cy="10287000"/>
          </a:xfrm>
          <a:custGeom>
            <a:avLst/>
            <a:gdLst/>
            <a:ahLst/>
            <a:cxnLst/>
            <a:rect l="l" t="t" r="r" b="b"/>
            <a:pathLst>
              <a:path w="14656274" h="10287000">
                <a:moveTo>
                  <a:pt x="0" y="0"/>
                </a:moveTo>
                <a:lnTo>
                  <a:pt x="14656274" y="0"/>
                </a:lnTo>
                <a:lnTo>
                  <a:pt x="1465627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21865" y="0"/>
            <a:ext cx="14644271" cy="10287000"/>
          </a:xfrm>
          <a:custGeom>
            <a:avLst/>
            <a:gdLst/>
            <a:ahLst/>
            <a:cxnLst/>
            <a:rect l="l" t="t" r="r" b="b"/>
            <a:pathLst>
              <a:path w="14644271" h="10287000">
                <a:moveTo>
                  <a:pt x="0" y="0"/>
                </a:moveTo>
                <a:lnTo>
                  <a:pt x="14644270" y="0"/>
                </a:lnTo>
                <a:lnTo>
                  <a:pt x="146442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0251" y="4202422"/>
            <a:ext cx="7827498" cy="1691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9"/>
              </a:lnSpc>
            </a:pPr>
            <a:r>
              <a:rPr lang="en-US" sz="98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LOKAORÐ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896475" cy="10287000"/>
          </a:xfrm>
          <a:custGeom>
            <a:avLst/>
            <a:gdLst/>
            <a:ahLst/>
            <a:cxnLst/>
            <a:rect l="l" t="t" r="r" b="b"/>
            <a:pathLst>
              <a:path w="9896475" h="10287000">
                <a:moveTo>
                  <a:pt x="0" y="0"/>
                </a:moveTo>
                <a:lnTo>
                  <a:pt x="9896475" y="0"/>
                </a:lnTo>
                <a:lnTo>
                  <a:pt x="98964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336566" y="6794238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0"/>
                </a:moveTo>
                <a:lnTo>
                  <a:pt x="3845468" y="0"/>
                </a:lnTo>
                <a:lnTo>
                  <a:pt x="38454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V="1">
            <a:off x="15336566" y="-717695"/>
            <a:ext cx="3845468" cy="4114800"/>
          </a:xfrm>
          <a:custGeom>
            <a:avLst/>
            <a:gdLst/>
            <a:ahLst/>
            <a:cxnLst/>
            <a:rect l="l" t="t" r="r" b="b"/>
            <a:pathLst>
              <a:path w="3845468" h="4114800">
                <a:moveTo>
                  <a:pt x="0" y="4114800"/>
                </a:moveTo>
                <a:lnTo>
                  <a:pt x="3845468" y="4114800"/>
                </a:lnTo>
                <a:lnTo>
                  <a:pt x="3845468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229465" y="4039243"/>
            <a:ext cx="11227303" cy="198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345"/>
              </a:lnSpc>
            </a:pPr>
            <a:r>
              <a:rPr lang="en-US" sz="11675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SPURNINGAR?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785097" y="-14649901"/>
            <a:ext cx="25109703" cy="33479604"/>
          </a:xfrm>
          <a:custGeom>
            <a:avLst/>
            <a:gdLst/>
            <a:ahLst/>
            <a:cxnLst/>
            <a:rect l="l" t="t" r="r" b="b"/>
            <a:pathLst>
              <a:path w="25109703" h="33479604">
                <a:moveTo>
                  <a:pt x="0" y="0"/>
                </a:moveTo>
                <a:lnTo>
                  <a:pt x="25109703" y="0"/>
                </a:lnTo>
                <a:lnTo>
                  <a:pt x="25109703" y="33479604"/>
                </a:lnTo>
                <a:lnTo>
                  <a:pt x="0" y="33479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4324551" y="681382"/>
            <a:ext cx="919591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Takk fyrir mig :D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867651" y="904875"/>
            <a:ext cx="12626528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HVAÐ ER KLÚBBASTARF?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5616" y="2351393"/>
            <a:ext cx="16230600" cy="551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6806" lvl="1" indent="-423403" algn="just">
              <a:lnSpc>
                <a:spcPts val="5491"/>
              </a:lnSpc>
              <a:buFont typeface="Arial"/>
              <a:buChar char="•"/>
            </a:pPr>
            <a:r>
              <a:rPr lang="en-US" sz="3922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Tól frístunastarfsfólks til þess að ná til barnanna/unglinganna</a:t>
            </a:r>
          </a:p>
          <a:p>
            <a:pPr marL="846806" lvl="1" indent="-423403" algn="just">
              <a:lnSpc>
                <a:spcPts val="5491"/>
              </a:lnSpc>
              <a:buFont typeface="Arial"/>
              <a:buChar char="•"/>
            </a:pPr>
            <a:r>
              <a:rPr lang="en-US" sz="3922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Í frístundastarfi má finna val, smiðjur og klúbbastarf</a:t>
            </a:r>
          </a:p>
          <a:p>
            <a:pPr marL="846806" lvl="1" indent="-423403" algn="just">
              <a:lnSpc>
                <a:spcPts val="5491"/>
              </a:lnSpc>
              <a:buFont typeface="Arial"/>
              <a:buChar char="•"/>
            </a:pPr>
            <a:r>
              <a:rPr lang="en-US" sz="3922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Hver er munurinn?</a:t>
            </a:r>
          </a:p>
          <a:p>
            <a:pPr marL="846806" lvl="1" indent="-423403" algn="just">
              <a:lnSpc>
                <a:spcPts val="5491"/>
              </a:lnSpc>
              <a:buFont typeface="Arial"/>
              <a:buChar char="•"/>
            </a:pPr>
            <a:r>
              <a:rPr lang="en-US" sz="3922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Eflar fjölbreyttni í starfi</a:t>
            </a:r>
          </a:p>
          <a:p>
            <a:pPr marL="846806" lvl="1" indent="-423403" algn="just">
              <a:lnSpc>
                <a:spcPts val="5491"/>
              </a:lnSpc>
              <a:buFont typeface="Arial"/>
              <a:buChar char="•"/>
            </a:pPr>
            <a:r>
              <a:rPr lang="en-US" sz="3922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Eitthvað fyrir alla</a:t>
            </a:r>
          </a:p>
          <a:p>
            <a:pPr marL="846806" lvl="1" indent="-423403" algn="just">
              <a:lnSpc>
                <a:spcPts val="5491"/>
              </a:lnSpc>
              <a:buFont typeface="Arial"/>
              <a:buChar char="•"/>
            </a:pPr>
            <a:r>
              <a:rPr lang="en-US" sz="3922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Tækifæri til að prófa eitthvað nýtt</a:t>
            </a:r>
          </a:p>
          <a:p>
            <a:pPr marL="846806" lvl="1" indent="-423403" algn="just">
              <a:lnSpc>
                <a:spcPts val="5491"/>
              </a:lnSpc>
              <a:buFont typeface="Arial"/>
              <a:buChar char="•"/>
            </a:pPr>
            <a:r>
              <a:rPr lang="en-US" sz="3922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Tól til að tengja við gildi frítímans</a:t>
            </a:r>
          </a:p>
          <a:p>
            <a:pPr marL="846806" lvl="1" indent="-423403" algn="just">
              <a:lnSpc>
                <a:spcPts val="5491"/>
              </a:lnSpc>
              <a:spcBef>
                <a:spcPct val="0"/>
              </a:spcBef>
              <a:buFont typeface="Arial"/>
              <a:buChar char="•"/>
            </a:pPr>
            <a:r>
              <a:rPr lang="en-US" sz="3922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Afþreyingagildi, Menntunargildi og Forvarnargildi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96937" y="1230601"/>
            <a:ext cx="12724970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TEGUNDIR KLÚBBASTARFS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10366" y="3531209"/>
            <a:ext cx="14067268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Áhersla á sérstaka hæfni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Áherslur á fjölbreytt læsi (t.d. frístundalæsi)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Áherslur á sérstakt þema</a:t>
            </a:r>
          </a:p>
          <a:p>
            <a:pPr marL="755651" lvl="1" indent="-377825" algn="just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Nýja þekkingu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110366" y="6663056"/>
            <a:ext cx="14067268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 err="1">
                <a:solidFill>
                  <a:srgbClr val="79342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Sértækt</a:t>
            </a:r>
            <a:r>
              <a:rPr lang="en-US" sz="9200" b="1" dirty="0">
                <a:solidFill>
                  <a:srgbClr val="79342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9200" b="1" dirty="0" err="1">
                <a:solidFill>
                  <a:srgbClr val="79342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hópastarf</a:t>
            </a:r>
            <a:endParaRPr lang="en-US" sz="9200" b="1" dirty="0">
              <a:solidFill>
                <a:srgbClr val="79342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24664" y="1225565"/>
            <a:ext cx="12921853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EN AFHVERJU KLÚBBASTARF?</a:t>
            </a:r>
          </a:p>
        </p:txBody>
      </p:sp>
      <p:sp>
        <p:nvSpPr>
          <p:cNvPr id="3" name="Freeform 3"/>
          <p:cNvSpPr/>
          <p:nvPr/>
        </p:nvSpPr>
        <p:spPr>
          <a:xfrm>
            <a:off x="2604483" y="2919272"/>
            <a:ext cx="6281108" cy="6505855"/>
          </a:xfrm>
          <a:custGeom>
            <a:avLst/>
            <a:gdLst/>
            <a:ahLst/>
            <a:cxnLst/>
            <a:rect l="l" t="t" r="r" b="b"/>
            <a:pathLst>
              <a:path w="6281108" h="6505855">
                <a:moveTo>
                  <a:pt x="0" y="0"/>
                </a:moveTo>
                <a:lnTo>
                  <a:pt x="6281108" y="0"/>
                </a:lnTo>
                <a:lnTo>
                  <a:pt x="6281108" y="6505856"/>
                </a:lnTo>
                <a:lnTo>
                  <a:pt x="0" y="6505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721411" y="2771695"/>
            <a:ext cx="6482832" cy="6714798"/>
          </a:xfrm>
          <a:custGeom>
            <a:avLst/>
            <a:gdLst/>
            <a:ahLst/>
            <a:cxnLst/>
            <a:rect l="l" t="t" r="r" b="b"/>
            <a:pathLst>
              <a:path w="6482832" h="6714798">
                <a:moveTo>
                  <a:pt x="0" y="0"/>
                </a:moveTo>
                <a:lnTo>
                  <a:pt x="6482831" y="0"/>
                </a:lnTo>
                <a:lnTo>
                  <a:pt x="6482831" y="6714797"/>
                </a:lnTo>
                <a:lnTo>
                  <a:pt x="0" y="6714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348524" y="3631004"/>
            <a:ext cx="4793026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Brjóta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ísinn</a:t>
            </a:r>
            <a:endParaRPr lang="en-US" sz="2799" dirty="0">
              <a:solidFill>
                <a:srgbClr val="793423"/>
              </a:solidFill>
              <a:latin typeface="Mali"/>
              <a:ea typeface="Mali"/>
              <a:cs typeface="Mali"/>
              <a:sym typeface="Mali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Kynnast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hvort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öðru</a:t>
            </a:r>
            <a:endParaRPr lang="en-US" sz="2799" dirty="0">
              <a:solidFill>
                <a:srgbClr val="793423"/>
              </a:solidFill>
              <a:latin typeface="Mali"/>
              <a:ea typeface="Mali"/>
              <a:cs typeface="Mali"/>
              <a:sym typeface="Mali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Byggja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upp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traust</a:t>
            </a:r>
            <a:endParaRPr lang="en-US" sz="2799" dirty="0">
              <a:solidFill>
                <a:srgbClr val="793423"/>
              </a:solidFill>
              <a:latin typeface="Mali"/>
              <a:ea typeface="Mali"/>
              <a:cs typeface="Mali"/>
              <a:sym typeface="Mali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Átakalausnir</a:t>
            </a:r>
            <a:endParaRPr lang="en-US" sz="2799" dirty="0">
              <a:solidFill>
                <a:srgbClr val="793423"/>
              </a:solidFill>
              <a:latin typeface="Mali"/>
              <a:ea typeface="Mali"/>
              <a:cs typeface="Mali"/>
              <a:sym typeface="Mali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Sýna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falin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vandamál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eða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deilumál</a:t>
            </a:r>
            <a:endParaRPr lang="en-US" sz="2799" dirty="0">
              <a:solidFill>
                <a:srgbClr val="793423"/>
              </a:solidFill>
              <a:latin typeface="Mali"/>
              <a:ea typeface="Mali"/>
              <a:cs typeface="Mali"/>
              <a:sym typeface="Mali"/>
            </a:endParaRP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Jafnvægi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innan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hóps</a:t>
            </a:r>
            <a:endParaRPr lang="en-US" sz="2799" dirty="0">
              <a:solidFill>
                <a:srgbClr val="793423"/>
              </a:solidFill>
              <a:latin typeface="Mali"/>
              <a:ea typeface="Mali"/>
              <a:cs typeface="Mali"/>
              <a:sym typeface="Mali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Þrýsta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á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þolmörk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(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Þægindaramminn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)</a:t>
            </a:r>
          </a:p>
          <a:p>
            <a:pPr marL="604519" lvl="1" indent="-302260" algn="just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Efla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hæfileika</a:t>
            </a:r>
            <a:r>
              <a:rPr lang="en-US" sz="2799" dirty="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 og </a:t>
            </a:r>
            <a:r>
              <a:rPr lang="en-US" sz="2799" dirty="0" err="1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færni</a:t>
            </a:r>
            <a:endParaRPr lang="en-US" sz="2799" dirty="0">
              <a:solidFill>
                <a:srgbClr val="793423"/>
              </a:solidFill>
              <a:latin typeface="Mali"/>
              <a:ea typeface="Mali"/>
              <a:cs typeface="Mali"/>
              <a:sym typeface="Mal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566313" y="3383354"/>
            <a:ext cx="4793026" cy="543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Slökun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Orkuskot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Verkefna- og vandamálalausnir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Heilun eða meðferð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Hreinsun, spennulosun og hlátur</a:t>
            </a:r>
          </a:p>
          <a:p>
            <a:pPr marL="604519" lvl="1" indent="-302260" algn="l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Aðgangur að persónulegum þroska</a:t>
            </a:r>
          </a:p>
          <a:p>
            <a:pPr marL="604519" lvl="1" indent="-302260" algn="l">
              <a:lnSpc>
                <a:spcPts val="3919"/>
              </a:lnSpc>
              <a:spcBef>
                <a:spcPct val="0"/>
              </a:spcBef>
              <a:buFont typeface="Arial"/>
              <a:buChar char="•"/>
            </a:pPr>
            <a:r>
              <a:rPr lang="en-US" sz="2799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Brjóta niður leiðindi og auka orku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-541429" y="63368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13946" y="518012"/>
            <a:ext cx="10559254" cy="225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HVER Á AÐ SINNA KLÚBBASTARFINU?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16500" y="2889019"/>
            <a:ext cx="12655000" cy="5607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6120" lvl="1" indent="-343060" algn="just">
              <a:lnSpc>
                <a:spcPts val="4449"/>
              </a:lnSpc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Stjórnandi getur í flestum tilvikum ekki séð um skipulagt klúbbastarf.</a:t>
            </a:r>
          </a:p>
          <a:p>
            <a:pPr marL="686120" lvl="1" indent="-343060" algn="just">
              <a:lnSpc>
                <a:spcPts val="4449"/>
              </a:lnSpc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Það er mikilvægt að sýna starfsfólki sínu traust til að sjá um klúbba.</a:t>
            </a:r>
          </a:p>
          <a:p>
            <a:pPr marL="686120" lvl="1" indent="-343060" algn="just">
              <a:lnSpc>
                <a:spcPts val="4449"/>
              </a:lnSpc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Starfsfólkið er í bestu stöðunni til að ná til barnanna/unglingana og hvetja þau til þátttöku.</a:t>
            </a:r>
          </a:p>
          <a:p>
            <a:pPr marL="686120" lvl="1" indent="-343060" algn="just">
              <a:lnSpc>
                <a:spcPts val="4449"/>
              </a:lnSpc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Starfsfólkið eru jákvæðar fyrirmyndir fyrir börnin og taka virkan þátt með börnum/unglingum í því sem boðið er upp á.</a:t>
            </a:r>
          </a:p>
          <a:p>
            <a:pPr marL="686120" lvl="1" indent="-343060" algn="just">
              <a:lnSpc>
                <a:spcPts val="4449"/>
              </a:lnSpc>
              <a:spcBef>
                <a:spcPct val="0"/>
              </a:spcBef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Jákvæðni og pepp smita jafn mikið frá sér og neikvæðni og leti.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0251" y="1133272"/>
            <a:ext cx="7827498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MÍN REYNSLA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816500" y="2528645"/>
            <a:ext cx="12655000" cy="672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9"/>
              </a:lnSpc>
            </a:pPr>
            <a:r>
              <a:rPr lang="en-US" sz="3177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Klúbbastarf í sértækri félagsmiðstöð</a:t>
            </a:r>
          </a:p>
          <a:p>
            <a:pPr marL="686120" lvl="1" indent="-343060" algn="just">
              <a:lnSpc>
                <a:spcPts val="4449"/>
              </a:lnSpc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4x framkvæmd starfendarannsóknin “hvernig get ég sem stjórnandi komið afstað virku og skipulögðu klúbbastarfi í sértækri félagsmiðstöð?”</a:t>
            </a:r>
          </a:p>
          <a:p>
            <a:pPr marL="686120" lvl="1" indent="-343060" algn="just">
              <a:lnSpc>
                <a:spcPts val="4449"/>
              </a:lnSpc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Tilbúnir klúbbar sem starfsfólk fær verkefni að sinna.</a:t>
            </a:r>
          </a:p>
          <a:p>
            <a:pPr marL="686120" lvl="1" indent="-343060" algn="just">
              <a:lnSpc>
                <a:spcPts val="4449"/>
              </a:lnSpc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Vikuplan gert og starfsfólk hvatt til að skrá sig á það sem þau vilja vera með í vikunni.</a:t>
            </a:r>
          </a:p>
          <a:p>
            <a:pPr marL="686120" lvl="1" indent="-343060" algn="just">
              <a:lnSpc>
                <a:spcPts val="4449"/>
              </a:lnSpc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Starfsfólk sem vinnur oftast í viku fær hlutverkið að sinna klúbb 1x í viku að þeirra vali.</a:t>
            </a:r>
          </a:p>
          <a:p>
            <a:pPr marL="686120" lvl="1" indent="-343060" algn="just">
              <a:lnSpc>
                <a:spcPts val="4449"/>
              </a:lnSpc>
              <a:spcBef>
                <a:spcPct val="0"/>
              </a:spcBef>
              <a:buFont typeface="Arial"/>
              <a:buChar char="•"/>
            </a:pPr>
            <a:r>
              <a:rPr lang="en-US" sz="317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Starfsfólk sem hefur áhuga og metnað fyrir framkvæmd á klúbbastarfi fær tækifæri til að vera með klúbba óháð starfshlutfalli þeirra.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H="1" flipV="1">
            <a:off x="14493135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V="1">
            <a:off x="-270715" y="651674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0251" y="1230601"/>
            <a:ext cx="7827498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MÍN REYNSLA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10366" y="2915949"/>
            <a:ext cx="14067268" cy="555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Klúbbastarf í frístundaheimili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Virkja allan starfsmannahópinn til þátttöku klúbbastarfs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Innleiða hugmyndafræði um lærdómssamfélag á vinnustaðnum.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Nýta styrkleika, áhugamál og sérþekkingu starfsmanna til uppbyggingar klúbbastarfs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Finna strax tíma fyrir framkvæmd klúbbsins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Finna undirbúningstíma fyrir starfsfólkið</a:t>
            </a:r>
          </a:p>
          <a:p>
            <a:pPr marL="755651" lvl="1" indent="-377825" algn="just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Ígrunda með starfsfólkinu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0251" y="1225565"/>
            <a:ext cx="7827498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HLUTVERK</a:t>
            </a:r>
          </a:p>
        </p:txBody>
      </p:sp>
      <p:sp>
        <p:nvSpPr>
          <p:cNvPr id="3" name="Freeform 3"/>
          <p:cNvSpPr/>
          <p:nvPr/>
        </p:nvSpPr>
        <p:spPr>
          <a:xfrm>
            <a:off x="2604483" y="2872453"/>
            <a:ext cx="6178094" cy="6399155"/>
          </a:xfrm>
          <a:custGeom>
            <a:avLst/>
            <a:gdLst/>
            <a:ahLst/>
            <a:cxnLst/>
            <a:rect l="l" t="t" r="r" b="b"/>
            <a:pathLst>
              <a:path w="6178094" h="6399155">
                <a:moveTo>
                  <a:pt x="0" y="0"/>
                </a:moveTo>
                <a:lnTo>
                  <a:pt x="6178094" y="0"/>
                </a:lnTo>
                <a:lnTo>
                  <a:pt x="6178094" y="6399155"/>
                </a:lnTo>
                <a:lnTo>
                  <a:pt x="0" y="6399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632033" y="2872453"/>
            <a:ext cx="6165245" cy="6385847"/>
          </a:xfrm>
          <a:custGeom>
            <a:avLst/>
            <a:gdLst/>
            <a:ahLst/>
            <a:cxnLst/>
            <a:rect l="l" t="t" r="r" b="b"/>
            <a:pathLst>
              <a:path w="6165245" h="6385847">
                <a:moveTo>
                  <a:pt x="0" y="0"/>
                </a:moveTo>
                <a:lnTo>
                  <a:pt x="6165246" y="0"/>
                </a:lnTo>
                <a:lnTo>
                  <a:pt x="6165246" y="6385847"/>
                </a:lnTo>
                <a:lnTo>
                  <a:pt x="0" y="6385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68477" y="3197343"/>
            <a:ext cx="5022904" cy="5692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8"/>
              </a:lnSpc>
            </a:pPr>
            <a:r>
              <a:rPr lang="en-US" sz="2934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Stjórnanda</a:t>
            </a:r>
          </a:p>
          <a:p>
            <a:pPr marL="633513" lvl="1" indent="-316756" algn="just">
              <a:lnSpc>
                <a:spcPts val="4108"/>
              </a:lnSpc>
              <a:buFont typeface="Arial"/>
              <a:buChar char="•"/>
            </a:pPr>
            <a:r>
              <a:rPr lang="en-US" sz="2934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Hvetja starfsfólk áfram</a:t>
            </a:r>
          </a:p>
          <a:p>
            <a:pPr marL="633513" lvl="1" indent="-316756" algn="just">
              <a:lnSpc>
                <a:spcPts val="4108"/>
              </a:lnSpc>
              <a:buFont typeface="Arial"/>
              <a:buChar char="•"/>
            </a:pPr>
            <a:r>
              <a:rPr lang="en-US" sz="2934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Efla starfsfólk</a:t>
            </a:r>
          </a:p>
          <a:p>
            <a:pPr marL="633513" lvl="1" indent="-316756" algn="just">
              <a:lnSpc>
                <a:spcPts val="4108"/>
              </a:lnSpc>
              <a:buFont typeface="Arial"/>
              <a:buChar char="•"/>
            </a:pPr>
            <a:r>
              <a:rPr lang="en-US" sz="2934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Veita trust</a:t>
            </a:r>
          </a:p>
          <a:p>
            <a:pPr marL="633513" lvl="1" indent="-316756" algn="just">
              <a:lnSpc>
                <a:spcPts val="4108"/>
              </a:lnSpc>
              <a:buFont typeface="Arial"/>
              <a:buChar char="•"/>
            </a:pPr>
            <a:r>
              <a:rPr lang="en-US" sz="2934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Halda utan um klúbbinn og því sem honum fylgir</a:t>
            </a:r>
          </a:p>
          <a:p>
            <a:pPr marL="633513" lvl="1" indent="-316756" algn="just">
              <a:lnSpc>
                <a:spcPts val="4108"/>
              </a:lnSpc>
              <a:buFont typeface="Arial"/>
              <a:buChar char="•"/>
            </a:pPr>
            <a:r>
              <a:rPr lang="en-US" sz="2934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Vera til staðar fyrir starfsfólk sitt</a:t>
            </a:r>
          </a:p>
          <a:p>
            <a:pPr marL="633513" lvl="1" indent="-316756" algn="just">
              <a:lnSpc>
                <a:spcPts val="4108"/>
              </a:lnSpc>
              <a:buFont typeface="Arial"/>
              <a:buChar char="•"/>
            </a:pPr>
            <a:r>
              <a:rPr lang="en-US" sz="2934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Upplýsa starfsfólk um aðgengileg verkfæri</a:t>
            </a:r>
          </a:p>
          <a:p>
            <a:pPr marL="633513" lvl="1" indent="-316756" algn="just">
              <a:lnSpc>
                <a:spcPts val="4108"/>
              </a:lnSpc>
              <a:spcBef>
                <a:spcPct val="0"/>
              </a:spcBef>
              <a:buFont typeface="Arial"/>
              <a:buChar char="•"/>
            </a:pPr>
            <a:r>
              <a:rPr lang="en-US" sz="2934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Ígrunda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074106" y="3464763"/>
            <a:ext cx="5435475" cy="4162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3"/>
              </a:lnSpc>
            </a:pPr>
            <a:r>
              <a:rPr lang="en-US" sz="2988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Starfsmanns</a:t>
            </a:r>
          </a:p>
          <a:p>
            <a:pPr marL="645197" lvl="1" indent="-322598" algn="just">
              <a:lnSpc>
                <a:spcPts val="4183"/>
              </a:lnSpc>
              <a:buFont typeface="Arial"/>
              <a:buChar char="•"/>
            </a:pPr>
            <a:r>
              <a:rPr lang="en-US" sz="2988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Finna hvað hann vill gera með krökkunum</a:t>
            </a:r>
          </a:p>
          <a:p>
            <a:pPr marL="645197" lvl="1" indent="-322598" algn="l">
              <a:lnSpc>
                <a:spcPts val="4183"/>
              </a:lnSpc>
              <a:buFont typeface="Arial"/>
              <a:buChar char="•"/>
            </a:pPr>
            <a:r>
              <a:rPr lang="en-US" sz="2988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Nýta sína styrkleika, áhugamál og sérþekkingu.</a:t>
            </a:r>
          </a:p>
          <a:p>
            <a:pPr marL="645197" lvl="1" indent="-322598" algn="just">
              <a:lnSpc>
                <a:spcPts val="4183"/>
              </a:lnSpc>
              <a:buFont typeface="Arial"/>
              <a:buChar char="•"/>
            </a:pPr>
            <a:r>
              <a:rPr lang="en-US" sz="2988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Skipuleggja klúbbinn</a:t>
            </a:r>
          </a:p>
          <a:p>
            <a:pPr marL="645197" lvl="1" indent="-322598" algn="just">
              <a:lnSpc>
                <a:spcPts val="4183"/>
              </a:lnSpc>
              <a:buFont typeface="Arial"/>
              <a:buChar char="•"/>
            </a:pPr>
            <a:r>
              <a:rPr lang="en-US" sz="2988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Framkvæma </a:t>
            </a:r>
          </a:p>
          <a:p>
            <a:pPr marL="645197" lvl="1" indent="-322598" algn="just">
              <a:lnSpc>
                <a:spcPts val="4183"/>
              </a:lnSpc>
              <a:spcBef>
                <a:spcPct val="0"/>
              </a:spcBef>
              <a:buFont typeface="Arial"/>
              <a:buChar char="•"/>
            </a:pPr>
            <a:r>
              <a:rPr lang="en-US" sz="2988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Ígrunda 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-172273" y="63368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30251" y="1108953"/>
            <a:ext cx="7827498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ÁSKORANIR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88661" y="3064704"/>
            <a:ext cx="189362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01592" y="3064704"/>
            <a:ext cx="189362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535067" y="3112329"/>
            <a:ext cx="4963260" cy="4602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70"/>
              </a:lnSpc>
            </a:pPr>
            <a:r>
              <a:rPr lang="en-US" sz="2907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Skortur á fagþekkingu</a:t>
            </a:r>
          </a:p>
          <a:p>
            <a:pPr algn="l">
              <a:lnSpc>
                <a:spcPts val="4070"/>
              </a:lnSpc>
              <a:spcBef>
                <a:spcPct val="0"/>
              </a:spcBef>
            </a:pPr>
            <a:r>
              <a:rPr lang="en-US" sz="290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Starfsfólk á gólfi er ófagmenntað og hefur því ekki sömu tól til að grípa í eins og faglærður starfsmaður. Þurfum að byggja upp reynslu og leyfa starfsfólki að gera mistök og læra af þeim.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36079" y="3112329"/>
            <a:ext cx="5578521" cy="3574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0"/>
              </a:lnSpc>
            </a:pPr>
            <a:r>
              <a:rPr lang="en-US" sz="2907" b="1">
                <a:solidFill>
                  <a:srgbClr val="793423"/>
                </a:solidFill>
                <a:latin typeface="Mali Bold"/>
                <a:ea typeface="Mali Bold"/>
                <a:cs typeface="Mali Bold"/>
                <a:sym typeface="Mali Bold"/>
              </a:rPr>
              <a:t>Skortur á undirbúningstíma</a:t>
            </a:r>
          </a:p>
          <a:p>
            <a:pPr algn="just">
              <a:lnSpc>
                <a:spcPts val="4070"/>
              </a:lnSpc>
              <a:spcBef>
                <a:spcPct val="0"/>
              </a:spcBef>
            </a:pPr>
            <a:r>
              <a:rPr lang="en-US" sz="2907">
                <a:solidFill>
                  <a:srgbClr val="793423"/>
                </a:solidFill>
                <a:latin typeface="Mali"/>
                <a:ea typeface="Mali"/>
                <a:cs typeface="Mali"/>
                <a:sym typeface="Mali"/>
              </a:rPr>
              <a:t>Starfsfólk mætir á settum tíma t.d. frístundastarfsmaður mætir kl.13:15 og börnin eru sótt kl.13:40 starfsmaður lýkur svo starfi kl 17 þegar öll börn eru farin.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 flipH="1" flipV="1">
            <a:off x="1417320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flipH="1">
            <a:off x="14173200" y="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4114800" y="0"/>
                </a:moveTo>
                <a:lnTo>
                  <a:pt x="0" y="0"/>
                </a:lnTo>
                <a:lnTo>
                  <a:pt x="0" y="4114800"/>
                </a:lnTo>
                <a:lnTo>
                  <a:pt x="4114800" y="4114800"/>
                </a:lnTo>
                <a:lnTo>
                  <a:pt x="41148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flipV="1">
            <a:off x="0" y="61722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833</Words>
  <Application>Microsoft Office PowerPoint</Application>
  <PresentationFormat>Sérstillt</PresentationFormat>
  <Paragraphs>103</Paragraphs>
  <Slides>19</Slides>
  <Notes>1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5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19</vt:i4>
      </vt:variant>
    </vt:vector>
  </HeadingPairs>
  <TitlesOfParts>
    <vt:vector size="25" baseType="lpstr">
      <vt:lpstr>Canva Sans Bold</vt:lpstr>
      <vt:lpstr>Calibri</vt:lpstr>
      <vt:lpstr>Mali Bold</vt:lpstr>
      <vt:lpstr>Mali</vt:lpstr>
      <vt:lpstr>Arial</vt:lpstr>
      <vt:lpstr>Office Theme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  <vt:lpstr>PowerPoint-kynning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Klúbbastarf í frístundastarfi</dc:title>
  <cp:lastModifiedBy>Viktor Orri Þorsteinsson</cp:lastModifiedBy>
  <cp:revision>4</cp:revision>
  <dcterms:created xsi:type="dcterms:W3CDTF">2006-08-16T00:00:00Z</dcterms:created>
  <dcterms:modified xsi:type="dcterms:W3CDTF">2025-05-05T11:55:42Z</dcterms:modified>
  <dc:identifier>DAGgAqGb32Q</dc:identifier>
</cp:coreProperties>
</file>