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Impact" charset="1" panose="020B0806030902050204"/>
      <p:regular r:id="rId10"/>
    </p:embeddedFont>
    <p:embeddedFont>
      <p:font typeface="Roca One" charset="1" panose="00000500000000000000"/>
      <p:regular r:id="rId11"/>
    </p:embeddedFont>
    <p:embeddedFont>
      <p:font typeface="Telegraf Bold" charset="1" panose="00000800000000000000"/>
      <p:regular r:id="rId12"/>
    </p:embeddedFont>
    <p:embeddedFont>
      <p:font typeface="Telegraf" charset="1" panose="00000500000000000000"/>
      <p:regular r:id="rId13"/>
    </p:embeddedFont>
    <p:embeddedFont>
      <p:font typeface="Intro Rust" charset="1" panose="00000500000000000000"/>
      <p:regular r:id="rId14"/>
    </p:embeddedFont>
    <p:embeddedFont>
      <p:font typeface="Roca One Italics" charset="1" panose="000005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2.png" Type="http://schemas.openxmlformats.org/officeDocument/2006/relationships/image"/><Relationship Id="rId11" Target="../media/image13.svg" Type="http://schemas.openxmlformats.org/officeDocument/2006/relationships/image"/><Relationship Id="rId12" Target="../media/image14.png" Type="http://schemas.openxmlformats.org/officeDocument/2006/relationships/image"/><Relationship Id="rId13" Target="../media/image15.svg" Type="http://schemas.openxmlformats.org/officeDocument/2006/relationships/image"/><Relationship Id="rId14" Target="../media/image16.png" Type="http://schemas.openxmlformats.org/officeDocument/2006/relationships/image"/><Relationship Id="rId15" Target="../media/image17.svg" Type="http://schemas.openxmlformats.org/officeDocument/2006/relationships/image"/><Relationship Id="rId2" Target="../media/image4.png" Type="http://schemas.openxmlformats.org/officeDocument/2006/relationships/image"/><Relationship Id="rId3" Target="../media/image5.svg" Type="http://schemas.openxmlformats.org/officeDocument/2006/relationships/image"/><Relationship Id="rId4" Target="../media/image6.png" Type="http://schemas.openxmlformats.org/officeDocument/2006/relationships/image"/><Relationship Id="rId5" Target="../media/image7.svg" Type="http://schemas.openxmlformats.org/officeDocument/2006/relationships/image"/><Relationship Id="rId6" Target="../media/image8.png" Type="http://schemas.openxmlformats.org/officeDocument/2006/relationships/image"/><Relationship Id="rId7" Target="../media/image9.svg" Type="http://schemas.openxmlformats.org/officeDocument/2006/relationships/image"/><Relationship Id="rId8" Target="../media/image10.png" Type="http://schemas.openxmlformats.org/officeDocument/2006/relationships/image"/><Relationship Id="rId9" Target="../media/image11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8.png" Type="http://schemas.openxmlformats.org/officeDocument/2006/relationships/image"/><Relationship Id="rId3" Target="../media/image19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7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028700" y="693261"/>
            <a:ext cx="5076720" cy="1427828"/>
          </a:xfrm>
          <a:custGeom>
            <a:avLst/>
            <a:gdLst/>
            <a:ahLst/>
            <a:cxnLst/>
            <a:rect r="r" b="b" t="t" l="l"/>
            <a:pathLst>
              <a:path h="1427828" w="5076720">
                <a:moveTo>
                  <a:pt x="0" y="0"/>
                </a:moveTo>
                <a:lnTo>
                  <a:pt x="5076720" y="0"/>
                </a:lnTo>
                <a:lnTo>
                  <a:pt x="5076720" y="1427828"/>
                </a:lnTo>
                <a:lnTo>
                  <a:pt x="0" y="14278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7675770" y="4426427"/>
            <a:ext cx="2936459" cy="3322726"/>
          </a:xfrm>
          <a:custGeom>
            <a:avLst/>
            <a:gdLst/>
            <a:ahLst/>
            <a:cxnLst/>
            <a:rect r="r" b="b" t="t" l="l"/>
            <a:pathLst>
              <a:path h="3322726" w="2936459">
                <a:moveTo>
                  <a:pt x="0" y="0"/>
                </a:moveTo>
                <a:lnTo>
                  <a:pt x="2936460" y="0"/>
                </a:lnTo>
                <a:lnTo>
                  <a:pt x="2936460" y="3322727"/>
                </a:lnTo>
                <a:lnTo>
                  <a:pt x="0" y="332272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1584502" y="3027781"/>
            <a:ext cx="15118997" cy="21968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146"/>
              </a:lnSpc>
            </a:pPr>
            <a:r>
              <a:rPr lang="en-US" sz="16432">
                <a:solidFill>
                  <a:srgbClr val="428CE2"/>
                </a:solidFill>
                <a:latin typeface="Impact"/>
                <a:ea typeface="Impact"/>
                <a:cs typeface="Impact"/>
                <a:sym typeface="Impact"/>
              </a:rPr>
              <a:t>HRINGEKJAN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1584502" y="8134179"/>
            <a:ext cx="15118997" cy="14138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411"/>
              </a:lnSpc>
            </a:pPr>
            <a:r>
              <a:rPr lang="en-US" sz="5411">
                <a:solidFill>
                  <a:srgbClr val="0F2F76"/>
                </a:solidFill>
                <a:latin typeface="Roca One"/>
                <a:ea typeface="Roca One"/>
                <a:cs typeface="Roca One"/>
                <a:sym typeface="Roca One"/>
              </a:rPr>
              <a:t>Samstarfsverkefni skóla, </a:t>
            </a:r>
          </a:p>
          <a:p>
            <a:pPr algn="ctr">
              <a:lnSpc>
                <a:spcPts val="5411"/>
              </a:lnSpc>
            </a:pPr>
            <a:r>
              <a:rPr lang="en-US" sz="5411">
                <a:solidFill>
                  <a:srgbClr val="0F2F76"/>
                </a:solidFill>
                <a:latin typeface="Roca One"/>
                <a:ea typeface="Roca One"/>
                <a:cs typeface="Roca One"/>
                <a:sym typeface="Roca One"/>
              </a:rPr>
              <a:t>félagsmiðstöðvar og Austurmiðstöðvar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406854" cy="2575832"/>
          </a:xfrm>
          <a:prstGeom prst="rect">
            <a:avLst/>
          </a:prstGeom>
          <a:solidFill>
            <a:srgbClr val="56C02B"/>
          </a:solidFill>
        </p:spPr>
      </p:sp>
      <p:sp>
        <p:nvSpPr>
          <p:cNvPr name="AutoShape 3" id="3"/>
          <p:cNvSpPr/>
          <p:nvPr/>
        </p:nvSpPr>
        <p:spPr>
          <a:xfrm rot="0">
            <a:off x="0" y="2570389"/>
            <a:ext cx="406854" cy="2575832"/>
          </a:xfrm>
          <a:prstGeom prst="rect">
            <a:avLst/>
          </a:prstGeom>
          <a:solidFill>
            <a:srgbClr val="E866B0"/>
          </a:solidFill>
        </p:spPr>
      </p:sp>
      <p:sp>
        <p:nvSpPr>
          <p:cNvPr name="AutoShape 4" id="4"/>
          <p:cNvSpPr/>
          <p:nvPr/>
        </p:nvSpPr>
        <p:spPr>
          <a:xfrm rot="0">
            <a:off x="0" y="5140779"/>
            <a:ext cx="406854" cy="2575832"/>
          </a:xfrm>
          <a:prstGeom prst="rect">
            <a:avLst/>
          </a:prstGeom>
          <a:solidFill>
            <a:srgbClr val="FCC30B"/>
          </a:solidFill>
        </p:spPr>
      </p:sp>
      <p:sp>
        <p:nvSpPr>
          <p:cNvPr name="AutoShape 5" id="5"/>
          <p:cNvSpPr/>
          <p:nvPr/>
        </p:nvSpPr>
        <p:spPr>
          <a:xfrm rot="0">
            <a:off x="0" y="7711168"/>
            <a:ext cx="406854" cy="2575832"/>
          </a:xfrm>
          <a:prstGeom prst="rect">
            <a:avLst/>
          </a:prstGeom>
          <a:solidFill>
            <a:srgbClr val="26BDE2"/>
          </a:solidFill>
        </p:spPr>
      </p:sp>
      <p:sp>
        <p:nvSpPr>
          <p:cNvPr name="TextBox 6" id="6"/>
          <p:cNvSpPr txBox="true"/>
          <p:nvPr/>
        </p:nvSpPr>
        <p:spPr>
          <a:xfrm rot="0">
            <a:off x="1028700" y="933450"/>
            <a:ext cx="13519044" cy="1314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600"/>
              </a:lnSpc>
            </a:pPr>
            <a:r>
              <a:rPr lang="en-US" sz="8000" b="true">
                <a:solidFill>
                  <a:srgbClr val="000000"/>
                </a:solidFill>
                <a:latin typeface="Telegraf Bold"/>
                <a:ea typeface="Telegraf Bold"/>
                <a:cs typeface="Telegraf Bold"/>
                <a:sym typeface="Telegraf Bold"/>
              </a:rPr>
              <a:t>HVAÐ ER HRINGEKJA?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028700" y="2830042"/>
            <a:ext cx="16065680" cy="58056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176254" indent="-588127" lvl="1">
              <a:lnSpc>
                <a:spcPts val="7627"/>
              </a:lnSpc>
              <a:buFont typeface="Arial"/>
              <a:buChar char="•"/>
            </a:pPr>
            <a:r>
              <a:rPr lang="en-US" sz="5448">
                <a:solidFill>
                  <a:srgbClr val="000000"/>
                </a:solidFill>
                <a:latin typeface="Telegraf"/>
                <a:ea typeface="Telegraf"/>
                <a:cs typeface="Telegraf"/>
                <a:sym typeface="Telegraf"/>
              </a:rPr>
              <a:t>Úrræði þegar samskiptaörðugleikar koma upp innan árgangsins</a:t>
            </a:r>
          </a:p>
          <a:p>
            <a:pPr algn="l" marL="1176254" indent="-588127" lvl="1">
              <a:lnSpc>
                <a:spcPts val="7627"/>
              </a:lnSpc>
              <a:buFont typeface="Arial"/>
              <a:buChar char="•"/>
            </a:pPr>
            <a:r>
              <a:rPr lang="en-US" sz="5448">
                <a:solidFill>
                  <a:srgbClr val="000000"/>
                </a:solidFill>
                <a:latin typeface="Telegraf"/>
                <a:ea typeface="Telegraf"/>
                <a:cs typeface="Telegraf"/>
                <a:sym typeface="Telegraf"/>
              </a:rPr>
              <a:t>Í boði þegar engin önnur vinna í skólanum hefur borið árangur</a:t>
            </a:r>
          </a:p>
          <a:p>
            <a:pPr algn="l" marL="1176254" indent="-588127" lvl="1">
              <a:lnSpc>
                <a:spcPts val="7627"/>
              </a:lnSpc>
              <a:buFont typeface="Arial"/>
              <a:buChar char="•"/>
            </a:pPr>
            <a:r>
              <a:rPr lang="en-US" sz="5448">
                <a:solidFill>
                  <a:srgbClr val="000000"/>
                </a:solidFill>
                <a:latin typeface="Telegraf"/>
                <a:ea typeface="Telegraf"/>
                <a:cs typeface="Telegraf"/>
                <a:sym typeface="Telegraf"/>
              </a:rPr>
              <a:t>Hringekjan snertir á bekkjarbrag, samskiptum, mörkum og samfélagsmiðlum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406854" cy="2575832"/>
          </a:xfrm>
          <a:prstGeom prst="rect">
            <a:avLst/>
          </a:prstGeom>
          <a:solidFill>
            <a:srgbClr val="56C02B"/>
          </a:solidFill>
        </p:spPr>
      </p:sp>
      <p:sp>
        <p:nvSpPr>
          <p:cNvPr name="AutoShape 3" id="3"/>
          <p:cNvSpPr/>
          <p:nvPr/>
        </p:nvSpPr>
        <p:spPr>
          <a:xfrm rot="0">
            <a:off x="0" y="2570389"/>
            <a:ext cx="406854" cy="2575832"/>
          </a:xfrm>
          <a:prstGeom prst="rect">
            <a:avLst/>
          </a:prstGeom>
          <a:solidFill>
            <a:srgbClr val="E866B0"/>
          </a:solidFill>
        </p:spPr>
      </p:sp>
      <p:sp>
        <p:nvSpPr>
          <p:cNvPr name="AutoShape 4" id="4"/>
          <p:cNvSpPr/>
          <p:nvPr/>
        </p:nvSpPr>
        <p:spPr>
          <a:xfrm rot="0">
            <a:off x="0" y="5140779"/>
            <a:ext cx="406854" cy="2575832"/>
          </a:xfrm>
          <a:prstGeom prst="rect">
            <a:avLst/>
          </a:prstGeom>
          <a:solidFill>
            <a:srgbClr val="FCC30B"/>
          </a:solidFill>
        </p:spPr>
      </p:sp>
      <p:sp>
        <p:nvSpPr>
          <p:cNvPr name="AutoShape 5" id="5"/>
          <p:cNvSpPr/>
          <p:nvPr/>
        </p:nvSpPr>
        <p:spPr>
          <a:xfrm rot="0">
            <a:off x="0" y="7711168"/>
            <a:ext cx="406854" cy="2575832"/>
          </a:xfrm>
          <a:prstGeom prst="rect">
            <a:avLst/>
          </a:prstGeom>
          <a:solidFill>
            <a:srgbClr val="26BDE2"/>
          </a:solidFill>
        </p:spPr>
      </p:sp>
      <p:sp>
        <p:nvSpPr>
          <p:cNvPr name="Freeform 6" id="6"/>
          <p:cNvSpPr/>
          <p:nvPr/>
        </p:nvSpPr>
        <p:spPr>
          <a:xfrm flipH="false" flipV="false" rot="0">
            <a:off x="3976757" y="2029433"/>
            <a:ext cx="4012808" cy="4012808"/>
          </a:xfrm>
          <a:custGeom>
            <a:avLst/>
            <a:gdLst/>
            <a:ahLst/>
            <a:cxnLst/>
            <a:rect r="r" b="b" t="t" l="l"/>
            <a:pathLst>
              <a:path h="4012808" w="4012808">
                <a:moveTo>
                  <a:pt x="0" y="0"/>
                </a:moveTo>
                <a:lnTo>
                  <a:pt x="4012808" y="0"/>
                </a:lnTo>
                <a:lnTo>
                  <a:pt x="4012808" y="4012808"/>
                </a:lnTo>
                <a:lnTo>
                  <a:pt x="0" y="401280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4488028" y="2520082"/>
            <a:ext cx="2990266" cy="3031511"/>
            <a:chOff x="0" y="0"/>
            <a:chExt cx="3987022" cy="4042015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987022" cy="4042015"/>
            </a:xfrm>
            <a:custGeom>
              <a:avLst/>
              <a:gdLst/>
              <a:ahLst/>
              <a:cxnLst/>
              <a:rect r="r" b="b" t="t" l="l"/>
              <a:pathLst>
                <a:path h="4042015" w="3987022">
                  <a:moveTo>
                    <a:pt x="0" y="0"/>
                  </a:moveTo>
                  <a:lnTo>
                    <a:pt x="3987022" y="0"/>
                  </a:lnTo>
                  <a:lnTo>
                    <a:pt x="3987022" y="4042015"/>
                  </a:lnTo>
                  <a:lnTo>
                    <a:pt x="0" y="404201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-25973" t="-25621" r="-26662" b="-24937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45211" y="248593"/>
              <a:ext cx="3496600" cy="3544829"/>
            </a:xfrm>
            <a:custGeom>
              <a:avLst/>
              <a:gdLst/>
              <a:ahLst/>
              <a:cxnLst/>
              <a:rect r="r" b="b" t="t" l="l"/>
              <a:pathLst>
                <a:path h="3544829" w="3496600">
                  <a:moveTo>
                    <a:pt x="0" y="0"/>
                  </a:moveTo>
                  <a:lnTo>
                    <a:pt x="3496600" y="0"/>
                  </a:lnTo>
                  <a:lnTo>
                    <a:pt x="3496600" y="3544829"/>
                  </a:lnTo>
                  <a:lnTo>
                    <a:pt x="0" y="354482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 l="-25973" t="-25621" r="-26662" b="-24937"/>
              </a:stretch>
            </a:blipFill>
          </p:spPr>
        </p:sp>
      </p:grpSp>
      <p:sp>
        <p:nvSpPr>
          <p:cNvPr name="Freeform 10" id="10"/>
          <p:cNvSpPr/>
          <p:nvPr/>
        </p:nvSpPr>
        <p:spPr>
          <a:xfrm flipH="false" flipV="false" rot="0">
            <a:off x="7330608" y="6042241"/>
            <a:ext cx="3348739" cy="3348739"/>
          </a:xfrm>
          <a:custGeom>
            <a:avLst/>
            <a:gdLst/>
            <a:ahLst/>
            <a:cxnLst/>
            <a:rect r="r" b="b" t="t" l="l"/>
            <a:pathLst>
              <a:path h="3348739" w="3348739">
                <a:moveTo>
                  <a:pt x="0" y="0"/>
                </a:moveTo>
                <a:lnTo>
                  <a:pt x="3348739" y="0"/>
                </a:lnTo>
                <a:lnTo>
                  <a:pt x="3348739" y="3348739"/>
                </a:lnTo>
                <a:lnTo>
                  <a:pt x="0" y="334873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7109278" y="6469250"/>
            <a:ext cx="3143407" cy="3186764"/>
            <a:chOff x="0" y="0"/>
            <a:chExt cx="4191209" cy="424901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191209" cy="4249019"/>
            </a:xfrm>
            <a:custGeom>
              <a:avLst/>
              <a:gdLst/>
              <a:ahLst/>
              <a:cxnLst/>
              <a:rect r="r" b="b" t="t" l="l"/>
              <a:pathLst>
                <a:path h="4249019" w="4191209">
                  <a:moveTo>
                    <a:pt x="0" y="0"/>
                  </a:moveTo>
                  <a:lnTo>
                    <a:pt x="4191209" y="0"/>
                  </a:lnTo>
                  <a:lnTo>
                    <a:pt x="4191209" y="4249019"/>
                  </a:lnTo>
                  <a:lnTo>
                    <a:pt x="0" y="424901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-25973" t="-25621" r="-26662" b="-24937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257769" y="261324"/>
              <a:ext cx="3675672" cy="3726371"/>
            </a:xfrm>
            <a:custGeom>
              <a:avLst/>
              <a:gdLst/>
              <a:ahLst/>
              <a:cxnLst/>
              <a:rect r="r" b="b" t="t" l="l"/>
              <a:pathLst>
                <a:path h="3726371" w="3675672">
                  <a:moveTo>
                    <a:pt x="0" y="0"/>
                  </a:moveTo>
                  <a:lnTo>
                    <a:pt x="3675671" y="0"/>
                  </a:lnTo>
                  <a:lnTo>
                    <a:pt x="3675671" y="3726371"/>
                  </a:lnTo>
                  <a:lnTo>
                    <a:pt x="0" y="372637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 l="-25973" t="-25621" r="-26662" b="-24937"/>
              </a:stretch>
            </a:blipFill>
          </p:spPr>
        </p:sp>
      </p:grpSp>
      <p:sp>
        <p:nvSpPr>
          <p:cNvPr name="Freeform 14" id="14"/>
          <p:cNvSpPr/>
          <p:nvPr/>
        </p:nvSpPr>
        <p:spPr>
          <a:xfrm flipH="false" flipV="false" rot="0">
            <a:off x="9862111" y="2247850"/>
            <a:ext cx="3794391" cy="3794391"/>
          </a:xfrm>
          <a:custGeom>
            <a:avLst/>
            <a:gdLst/>
            <a:ahLst/>
            <a:cxnLst/>
            <a:rect r="r" b="b" t="t" l="l"/>
            <a:pathLst>
              <a:path h="3794391" w="3794391">
                <a:moveTo>
                  <a:pt x="0" y="0"/>
                </a:moveTo>
                <a:lnTo>
                  <a:pt x="3794391" y="0"/>
                </a:lnTo>
                <a:lnTo>
                  <a:pt x="3794391" y="3794391"/>
                </a:lnTo>
                <a:lnTo>
                  <a:pt x="0" y="379439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10345554" y="2520082"/>
            <a:ext cx="3016609" cy="3058217"/>
            <a:chOff x="0" y="0"/>
            <a:chExt cx="4022145" cy="4077623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4022145" cy="4077623"/>
            </a:xfrm>
            <a:custGeom>
              <a:avLst/>
              <a:gdLst/>
              <a:ahLst/>
              <a:cxnLst/>
              <a:rect r="r" b="b" t="t" l="l"/>
              <a:pathLst>
                <a:path h="4077623" w="4022145">
                  <a:moveTo>
                    <a:pt x="0" y="0"/>
                  </a:moveTo>
                  <a:lnTo>
                    <a:pt x="4022145" y="0"/>
                  </a:lnTo>
                  <a:lnTo>
                    <a:pt x="4022145" y="4077623"/>
                  </a:lnTo>
                  <a:lnTo>
                    <a:pt x="0" y="40776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 l="-25973" t="-25621" r="-26662" b="-24937"/>
              </a:stretch>
            </a:blip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247371" y="250783"/>
              <a:ext cx="3527404" cy="3576057"/>
            </a:xfrm>
            <a:custGeom>
              <a:avLst/>
              <a:gdLst/>
              <a:ahLst/>
              <a:cxnLst/>
              <a:rect r="r" b="b" t="t" l="l"/>
              <a:pathLst>
                <a:path h="3576057" w="3527404">
                  <a:moveTo>
                    <a:pt x="0" y="0"/>
                  </a:moveTo>
                  <a:lnTo>
                    <a:pt x="3527403" y="0"/>
                  </a:lnTo>
                  <a:lnTo>
                    <a:pt x="3527403" y="3576057"/>
                  </a:lnTo>
                  <a:lnTo>
                    <a:pt x="0" y="357605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 l="-25973" t="-25621" r="-26662" b="-24937"/>
              </a:stretch>
            </a:blipFill>
          </p:spPr>
        </p:sp>
      </p:grpSp>
      <p:sp>
        <p:nvSpPr>
          <p:cNvPr name="Freeform 18" id="18"/>
          <p:cNvSpPr/>
          <p:nvPr/>
        </p:nvSpPr>
        <p:spPr>
          <a:xfrm flipH="false" flipV="false" rot="0">
            <a:off x="7796556" y="2295518"/>
            <a:ext cx="2258564" cy="807437"/>
          </a:xfrm>
          <a:custGeom>
            <a:avLst/>
            <a:gdLst/>
            <a:ahLst/>
            <a:cxnLst/>
            <a:rect r="r" b="b" t="t" l="l"/>
            <a:pathLst>
              <a:path h="807437" w="2258564">
                <a:moveTo>
                  <a:pt x="0" y="0"/>
                </a:moveTo>
                <a:lnTo>
                  <a:pt x="2258564" y="0"/>
                </a:lnTo>
                <a:lnTo>
                  <a:pt x="2258564" y="807437"/>
                </a:lnTo>
                <a:lnTo>
                  <a:pt x="0" y="80743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7873857">
            <a:off x="10525624" y="6489916"/>
            <a:ext cx="2258564" cy="807437"/>
          </a:xfrm>
          <a:custGeom>
            <a:avLst/>
            <a:gdLst/>
            <a:ahLst/>
            <a:cxnLst/>
            <a:rect r="r" b="b" t="t" l="l"/>
            <a:pathLst>
              <a:path h="807437" w="2258564">
                <a:moveTo>
                  <a:pt x="0" y="0"/>
                </a:moveTo>
                <a:lnTo>
                  <a:pt x="2258564" y="0"/>
                </a:lnTo>
                <a:lnTo>
                  <a:pt x="2258564" y="807437"/>
                </a:lnTo>
                <a:lnTo>
                  <a:pt x="0" y="80743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0" id="20"/>
          <p:cNvSpPr/>
          <p:nvPr/>
        </p:nvSpPr>
        <p:spPr>
          <a:xfrm flipH="false" flipV="false" rot="-7720610">
            <a:off x="4959101" y="6471386"/>
            <a:ext cx="2258564" cy="807437"/>
          </a:xfrm>
          <a:custGeom>
            <a:avLst/>
            <a:gdLst/>
            <a:ahLst/>
            <a:cxnLst/>
            <a:rect r="r" b="b" t="t" l="l"/>
            <a:pathLst>
              <a:path h="807437" w="2258564">
                <a:moveTo>
                  <a:pt x="0" y="0"/>
                </a:moveTo>
                <a:lnTo>
                  <a:pt x="2258564" y="0"/>
                </a:lnTo>
                <a:lnTo>
                  <a:pt x="2258564" y="807437"/>
                </a:lnTo>
                <a:lnTo>
                  <a:pt x="0" y="80743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1" id="21"/>
          <p:cNvSpPr/>
          <p:nvPr/>
        </p:nvSpPr>
        <p:spPr>
          <a:xfrm flipH="false" flipV="false" rot="79947">
            <a:off x="2638689" y="4070570"/>
            <a:ext cx="1844208" cy="462729"/>
          </a:xfrm>
          <a:custGeom>
            <a:avLst/>
            <a:gdLst/>
            <a:ahLst/>
            <a:cxnLst/>
            <a:rect r="r" b="b" t="t" l="l"/>
            <a:pathLst>
              <a:path h="462729" w="1844208">
                <a:moveTo>
                  <a:pt x="0" y="0"/>
                </a:moveTo>
                <a:lnTo>
                  <a:pt x="1844208" y="0"/>
                </a:lnTo>
                <a:lnTo>
                  <a:pt x="1844208" y="462729"/>
                </a:lnTo>
                <a:lnTo>
                  <a:pt x="0" y="462729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2" id="22"/>
          <p:cNvSpPr txBox="true"/>
          <p:nvPr/>
        </p:nvSpPr>
        <p:spPr>
          <a:xfrm rot="0">
            <a:off x="1028700" y="448333"/>
            <a:ext cx="7523470" cy="1314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600"/>
              </a:lnSpc>
            </a:pPr>
            <a:r>
              <a:rPr lang="en-US" sz="8000" b="true">
                <a:solidFill>
                  <a:srgbClr val="000000"/>
                </a:solidFill>
                <a:latin typeface="Telegraf Bold"/>
                <a:ea typeface="Telegraf Bold"/>
                <a:cs typeface="Telegraf Bold"/>
                <a:sym typeface="Telegraf Bold"/>
              </a:rPr>
              <a:t>HRINGEKJAN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330608" y="4844273"/>
            <a:ext cx="2922077" cy="9339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Telegraf"/>
                <a:ea typeface="Telegraf"/>
                <a:cs typeface="Telegraf"/>
                <a:sym typeface="Telegraf"/>
              </a:rPr>
              <a:t>ÞRJÁR VINNUSTÖÐVAR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914017" y="3753903"/>
            <a:ext cx="2138288" cy="5238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kennarar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0871655" y="3539231"/>
            <a:ext cx="1964407" cy="11449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20"/>
              </a:lnSpc>
            </a:pPr>
            <a:r>
              <a:rPr lang="en-US" sz="3300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Austur</a:t>
            </a:r>
          </a:p>
          <a:p>
            <a:pPr algn="ctr">
              <a:lnSpc>
                <a:spcPts val="4620"/>
              </a:lnSpc>
            </a:pPr>
            <a:r>
              <a:rPr lang="en-US" sz="3300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miðstöð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7626348" y="7411757"/>
            <a:ext cx="2109267" cy="1225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félags</a:t>
            </a:r>
          </a:p>
          <a:p>
            <a:pPr algn="ctr">
              <a:lnSpc>
                <a:spcPts val="4900"/>
              </a:lnSpc>
            </a:pPr>
            <a:r>
              <a:rPr lang="en-US" sz="3500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miðstöð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1318301" y="3055828"/>
            <a:ext cx="3169727" cy="9339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</a:pPr>
            <a:r>
              <a:rPr lang="en-US" sz="2599">
                <a:solidFill>
                  <a:srgbClr val="000000"/>
                </a:solidFill>
                <a:latin typeface="Telegraf"/>
                <a:ea typeface="Telegraf"/>
                <a:cs typeface="Telegraf"/>
                <a:sym typeface="Telegraf"/>
              </a:rPr>
              <a:t>SKÓLAMENNING +</a:t>
            </a:r>
          </a:p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Telegraf"/>
                <a:ea typeface="Telegraf"/>
                <a:cs typeface="Telegraf"/>
                <a:sym typeface="Telegraf"/>
              </a:rPr>
              <a:t>BEKKJARBRAGUR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3362163" y="3518752"/>
            <a:ext cx="3646516" cy="9341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Telegraf"/>
                <a:ea typeface="Telegraf"/>
                <a:cs typeface="Telegraf"/>
                <a:sym typeface="Telegraf"/>
              </a:rPr>
              <a:t>SAMSKIPTI, MÖRK</a:t>
            </a:r>
          </a:p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Telegraf"/>
                <a:ea typeface="Telegraf"/>
                <a:cs typeface="Telegraf"/>
                <a:sym typeface="Telegraf"/>
              </a:rPr>
              <a:t>+ SAMFÉLAGSMIÐLAR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10055120" y="8551581"/>
            <a:ext cx="2922077" cy="9339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39"/>
              </a:lnSpc>
              <a:spcBef>
                <a:spcPct val="0"/>
              </a:spcBef>
            </a:pPr>
            <a:r>
              <a:rPr lang="en-US" sz="2599">
                <a:solidFill>
                  <a:srgbClr val="000000"/>
                </a:solidFill>
                <a:latin typeface="Telegraf"/>
                <a:ea typeface="Telegraf"/>
                <a:cs typeface="Telegraf"/>
                <a:sym typeface="Telegraf"/>
              </a:rPr>
              <a:t>SAMSKIPTI + HÓPEFLI</a:t>
            </a:r>
          </a:p>
        </p:txBody>
      </p:sp>
      <p:sp>
        <p:nvSpPr>
          <p:cNvPr name="Freeform 30" id="30"/>
          <p:cNvSpPr/>
          <p:nvPr/>
        </p:nvSpPr>
        <p:spPr>
          <a:xfrm flipH="true" flipV="false" rot="0">
            <a:off x="13168979" y="3102955"/>
            <a:ext cx="1844208" cy="462729"/>
          </a:xfrm>
          <a:custGeom>
            <a:avLst/>
            <a:gdLst/>
            <a:ahLst/>
            <a:cxnLst/>
            <a:rect r="r" b="b" t="t" l="l"/>
            <a:pathLst>
              <a:path h="462729" w="1844208">
                <a:moveTo>
                  <a:pt x="1844208" y="0"/>
                </a:moveTo>
                <a:lnTo>
                  <a:pt x="0" y="0"/>
                </a:lnTo>
                <a:lnTo>
                  <a:pt x="0" y="462728"/>
                </a:lnTo>
                <a:lnTo>
                  <a:pt x="1844208" y="462728"/>
                </a:lnTo>
                <a:lnTo>
                  <a:pt x="1844208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true" flipV="false" rot="1406834">
            <a:off x="10268605" y="8064416"/>
            <a:ext cx="1844208" cy="462729"/>
          </a:xfrm>
          <a:custGeom>
            <a:avLst/>
            <a:gdLst/>
            <a:ahLst/>
            <a:cxnLst/>
            <a:rect r="r" b="b" t="t" l="l"/>
            <a:pathLst>
              <a:path h="462729" w="1844208">
                <a:moveTo>
                  <a:pt x="1844208" y="0"/>
                </a:moveTo>
                <a:lnTo>
                  <a:pt x="0" y="0"/>
                </a:lnTo>
                <a:lnTo>
                  <a:pt x="0" y="462728"/>
                </a:lnTo>
                <a:lnTo>
                  <a:pt x="1844208" y="462728"/>
                </a:lnTo>
                <a:lnTo>
                  <a:pt x="1844208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0" y="0"/>
            <a:ext cx="406854" cy="2575832"/>
          </a:xfrm>
          <a:prstGeom prst="rect">
            <a:avLst/>
          </a:prstGeom>
          <a:solidFill>
            <a:srgbClr val="56C02B"/>
          </a:solidFill>
        </p:spPr>
      </p:sp>
      <p:sp>
        <p:nvSpPr>
          <p:cNvPr name="AutoShape 3" id="3"/>
          <p:cNvSpPr/>
          <p:nvPr/>
        </p:nvSpPr>
        <p:spPr>
          <a:xfrm rot="0">
            <a:off x="0" y="2570389"/>
            <a:ext cx="406854" cy="2575832"/>
          </a:xfrm>
          <a:prstGeom prst="rect">
            <a:avLst/>
          </a:prstGeom>
          <a:solidFill>
            <a:srgbClr val="E866B0"/>
          </a:solidFill>
        </p:spPr>
      </p:sp>
      <p:sp>
        <p:nvSpPr>
          <p:cNvPr name="AutoShape 4" id="4"/>
          <p:cNvSpPr/>
          <p:nvPr/>
        </p:nvSpPr>
        <p:spPr>
          <a:xfrm rot="0">
            <a:off x="0" y="5140779"/>
            <a:ext cx="406854" cy="2575832"/>
          </a:xfrm>
          <a:prstGeom prst="rect">
            <a:avLst/>
          </a:prstGeom>
          <a:solidFill>
            <a:srgbClr val="FCC30B"/>
          </a:solidFill>
        </p:spPr>
      </p:sp>
      <p:sp>
        <p:nvSpPr>
          <p:cNvPr name="AutoShape 5" id="5"/>
          <p:cNvSpPr/>
          <p:nvPr/>
        </p:nvSpPr>
        <p:spPr>
          <a:xfrm rot="0">
            <a:off x="0" y="7711168"/>
            <a:ext cx="406854" cy="2575832"/>
          </a:xfrm>
          <a:prstGeom prst="rect">
            <a:avLst/>
          </a:prstGeom>
          <a:solidFill>
            <a:srgbClr val="26BDE2"/>
          </a:solidFill>
        </p:spPr>
      </p:sp>
      <p:sp>
        <p:nvSpPr>
          <p:cNvPr name="TextBox 6" id="6"/>
          <p:cNvSpPr txBox="true"/>
          <p:nvPr/>
        </p:nvSpPr>
        <p:spPr>
          <a:xfrm rot="0">
            <a:off x="1111160" y="2973570"/>
            <a:ext cx="16065680" cy="5754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960359" indent="-480180" lvl="1">
              <a:lnSpc>
                <a:spcPts val="7650"/>
              </a:lnSpc>
              <a:buAutoNum type="arabicPeriod" startAt="1"/>
            </a:pPr>
            <a:r>
              <a:rPr lang="en-US" sz="4448">
                <a:solidFill>
                  <a:srgbClr val="000000"/>
                </a:solidFill>
                <a:latin typeface="Roca One"/>
                <a:ea typeface="Roca One"/>
                <a:cs typeface="Roca One"/>
                <a:sym typeface="Roca One"/>
              </a:rPr>
              <a:t>VINNUFUNDUR - </a:t>
            </a:r>
            <a:r>
              <a:rPr lang="en-US" sz="4448" i="true">
                <a:solidFill>
                  <a:srgbClr val="000000"/>
                </a:solidFill>
                <a:latin typeface="Roca One Italics"/>
                <a:ea typeface="Roca One Italics"/>
                <a:cs typeface="Roca One Italics"/>
                <a:sym typeface="Roca One Italics"/>
              </a:rPr>
              <a:t>KORTLEGGJA VANDANN</a:t>
            </a:r>
          </a:p>
          <a:p>
            <a:pPr algn="l" marL="960359" indent="-480180" lvl="1">
              <a:lnSpc>
                <a:spcPts val="7650"/>
              </a:lnSpc>
              <a:buAutoNum type="arabicPeriod" startAt="1"/>
            </a:pPr>
            <a:r>
              <a:rPr lang="en-US" sz="4448">
                <a:solidFill>
                  <a:srgbClr val="000000"/>
                </a:solidFill>
                <a:latin typeface="Roca One"/>
                <a:ea typeface="Roca One"/>
                <a:cs typeface="Roca One"/>
                <a:sym typeface="Roca One"/>
              </a:rPr>
              <a:t>FORELDRAFUNDUR </a:t>
            </a:r>
          </a:p>
          <a:p>
            <a:pPr algn="l" marL="960359" indent="-480180" lvl="1">
              <a:lnSpc>
                <a:spcPts val="7650"/>
              </a:lnSpc>
              <a:buAutoNum type="arabicPeriod" startAt="1"/>
            </a:pPr>
            <a:r>
              <a:rPr lang="en-US" sz="4448">
                <a:solidFill>
                  <a:srgbClr val="000000"/>
                </a:solidFill>
                <a:latin typeface="Roca One"/>
                <a:ea typeface="Roca One"/>
                <a:cs typeface="Roca One"/>
                <a:sym typeface="Roca One"/>
              </a:rPr>
              <a:t>FYRSTA UMFERÐ HRINGEKJUNNAR </a:t>
            </a:r>
          </a:p>
          <a:p>
            <a:pPr algn="l" marL="960359" indent="-480180" lvl="1">
              <a:lnSpc>
                <a:spcPts val="7650"/>
              </a:lnSpc>
              <a:buAutoNum type="arabicPeriod" startAt="1"/>
            </a:pPr>
            <a:r>
              <a:rPr lang="en-US" sz="4448">
                <a:solidFill>
                  <a:srgbClr val="000000"/>
                </a:solidFill>
                <a:latin typeface="Roca One"/>
                <a:ea typeface="Roca One"/>
                <a:cs typeface="Roca One"/>
                <a:sym typeface="Roca One"/>
              </a:rPr>
              <a:t>VINNUFUNDUR - </a:t>
            </a:r>
            <a:r>
              <a:rPr lang="en-US" sz="4448" i="true">
                <a:solidFill>
                  <a:srgbClr val="000000"/>
                </a:solidFill>
                <a:latin typeface="Roca One Italics"/>
                <a:ea typeface="Roca One Italics"/>
                <a:cs typeface="Roca One Italics"/>
                <a:sym typeface="Roca One Italics"/>
              </a:rPr>
              <a:t>HVERNIG GEKK? NÆSTU SKREF? ANNAR HRINGUR? MINNKA HÓPINN? VÍSA ANNAÐ? </a:t>
            </a:r>
          </a:p>
          <a:p>
            <a:pPr algn="l" marL="960359" indent="-480180" lvl="1">
              <a:lnSpc>
                <a:spcPts val="7650"/>
              </a:lnSpc>
              <a:buAutoNum type="arabicPeriod" startAt="1"/>
            </a:pPr>
            <a:r>
              <a:rPr lang="en-US" sz="4448">
                <a:solidFill>
                  <a:srgbClr val="000000"/>
                </a:solidFill>
                <a:latin typeface="Roca One"/>
                <a:ea typeface="Roca One"/>
                <a:cs typeface="Roca One"/>
                <a:sym typeface="Roca One"/>
              </a:rPr>
              <a:t>FORELDRAFUNDUR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1956880">
            <a:off x="13131607" y="-694792"/>
            <a:ext cx="5214735" cy="4996664"/>
          </a:xfrm>
          <a:custGeom>
            <a:avLst/>
            <a:gdLst/>
            <a:ahLst/>
            <a:cxnLst/>
            <a:rect r="r" b="b" t="t" l="l"/>
            <a:pathLst>
              <a:path h="4996664" w="5214735">
                <a:moveTo>
                  <a:pt x="0" y="0"/>
                </a:moveTo>
                <a:lnTo>
                  <a:pt x="5214735" y="0"/>
                </a:lnTo>
                <a:lnTo>
                  <a:pt x="5214735" y="4996665"/>
                </a:lnTo>
                <a:lnTo>
                  <a:pt x="0" y="499666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1028700" y="933450"/>
            <a:ext cx="13519044" cy="1314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9600"/>
              </a:lnSpc>
            </a:pPr>
            <a:r>
              <a:rPr lang="en-US" sz="8000" b="true">
                <a:solidFill>
                  <a:srgbClr val="000000"/>
                </a:solidFill>
                <a:latin typeface="Telegraf Bold"/>
                <a:ea typeface="Telegraf Bold"/>
                <a:cs typeface="Telegraf Bold"/>
                <a:sym typeface="Telegraf Bold"/>
              </a:rPr>
              <a:t>TÍMALÍNAN</a:t>
            </a:r>
          </a:p>
        </p:txBody>
      </p:sp>
      <p:sp>
        <p:nvSpPr>
          <p:cNvPr name="TextBox 9" id="9"/>
          <p:cNvSpPr txBox="true"/>
          <p:nvPr/>
        </p:nvSpPr>
        <p:spPr>
          <a:xfrm rot="1431052">
            <a:off x="12200122" y="1104775"/>
            <a:ext cx="6719342" cy="22077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FORELDRA</a:t>
            </a:r>
          </a:p>
          <a:p>
            <a:pPr algn="ctr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SAMSTARF </a:t>
            </a:r>
          </a:p>
          <a:p>
            <a:pPr algn="ctr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Intro Rust"/>
                <a:ea typeface="Intro Rust"/>
                <a:cs typeface="Intro Rust"/>
                <a:sym typeface="Intro Rust"/>
              </a:rPr>
              <a:t>LYKILATRIÐI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DAGmk9A6X-I</dc:identifier>
  <dcterms:modified xsi:type="dcterms:W3CDTF">2011-08-01T06:04:30Z</dcterms:modified>
  <cp:revision>1</cp:revision>
  <dc:title>Náum áttum - glærusýning</dc:title>
</cp:coreProperties>
</file>