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81" r:id="rId5"/>
    <p:sldId id="385" r:id="rId6"/>
    <p:sldId id="395" r:id="rId7"/>
    <p:sldId id="396" r:id="rId8"/>
    <p:sldId id="384" r:id="rId9"/>
    <p:sldId id="397" r:id="rId10"/>
    <p:sldId id="398" r:id="rId11"/>
    <p:sldId id="388" r:id="rId12"/>
    <p:sldId id="39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AFF"/>
    <a:srgbClr val="F78CB9"/>
    <a:srgbClr val="F5DAC5"/>
    <a:srgbClr val="00A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019" autoAdjust="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5/7/2025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/>
              <a:t>Hjálparar</a:t>
            </a:r>
            <a:r>
              <a:rPr lang="is-IS" dirty="0"/>
              <a:t> á frístundaheimilum </a:t>
            </a:r>
            <a:r>
              <a:rPr lang="is-IS" dirty="0" err="1"/>
              <a:t>Hjálparar</a:t>
            </a:r>
            <a:r>
              <a:rPr lang="is-IS" dirty="0"/>
              <a:t> er verkefni sem eflir börnin til þátttöku, leyfir þeim að sýna ábyrgð og gefur þeim sem vilja tækifæri til að hjálpa til við alls kyns verkefni á frístundaheimilinu. Börnin velja sjálf að taka þátt, á þeirra forsendum, en sinna verkefnum sem starfsfólk frístundaheimilisins útvegar. </a:t>
            </a: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691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487DE8-DB1D-7476-8C44-B0F448760DE0}"/>
              </a:ext>
            </a:extLst>
          </p:cNvPr>
          <p:cNvSpPr/>
          <p:nvPr userDrawn="1"/>
        </p:nvSpPr>
        <p:spPr>
          <a:xfrm>
            <a:off x="803566" y="329415"/>
            <a:ext cx="9459997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lorful liquid with a purple line&#10;&#10;Description automatically generated">
            <a:extLst>
              <a:ext uri="{FF2B5EF4-FFF2-40B4-BE49-F238E27FC236}">
                <a16:creationId xmlns:a16="http://schemas.microsoft.com/office/drawing/2014/main" id="{1F307DB2-2647-9E7A-A3A3-DBE750493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80" r="331" b="10324"/>
          <a:stretch/>
        </p:blipFill>
        <p:spPr>
          <a:xfrm>
            <a:off x="84057" y="-9099"/>
            <a:ext cx="11536223" cy="6867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9285B55-78E1-B83E-F9B2-6616677DB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2007" y="1223587"/>
            <a:ext cx="849017" cy="97803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B77729-8929-07DD-3A0E-3345E9C7EC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1023" y="4463033"/>
            <a:ext cx="849017" cy="9780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3485D99-86C3-3AD2-8EEC-686C73F6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576" y="1307592"/>
            <a:ext cx="6830568" cy="4498848"/>
          </a:xfrm>
        </p:spPr>
        <p:txBody>
          <a:bodyPr>
            <a:normAutofit/>
          </a:bodyPr>
          <a:lstStyle>
            <a:lvl1pPr algn="ctr">
              <a:lnSpc>
                <a:spcPct val="113000"/>
              </a:lnSpc>
              <a:defRPr sz="5400" baseline="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94F02A7-35D5-9B29-B063-4F40E8DC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1876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B0126E7-35C8-4EB5-B66B-D1260C4AE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380" y="5498683"/>
            <a:ext cx="904680" cy="10421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647433-270D-5D45-29E0-608311CA9701}"/>
              </a:ext>
            </a:extLst>
          </p:cNvPr>
          <p:cNvSpPr>
            <a:spLocks/>
          </p:cNvSpPr>
          <p:nvPr userDrawn="1"/>
        </p:nvSpPr>
        <p:spPr>
          <a:xfrm>
            <a:off x="5621925" y="1468626"/>
            <a:ext cx="4641637" cy="5055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F7496-C504-BB47-EC59-97AAA92A07B8}"/>
              </a:ext>
            </a:extLst>
          </p:cNvPr>
          <p:cNvSpPr/>
          <p:nvPr userDrawn="1"/>
        </p:nvSpPr>
        <p:spPr>
          <a:xfrm>
            <a:off x="803567" y="1460959"/>
            <a:ext cx="4641638" cy="5055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4" name="Picture 13" descr="A colorful liquid with a purple line&#10;&#10;Description automatically generated with medium confidence">
            <a:extLst>
              <a:ext uri="{FF2B5EF4-FFF2-40B4-BE49-F238E27FC236}">
                <a16:creationId xmlns:a16="http://schemas.microsoft.com/office/drawing/2014/main" id="{32B92FA5-A482-D296-0300-0D794E5A1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08"/>
          <a:stretch/>
        </p:blipFill>
        <p:spPr>
          <a:xfrm rot="10800000">
            <a:off x="0" y="4603898"/>
            <a:ext cx="6148843" cy="2254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98EEF-CE97-B22D-6E75-D121E815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11480"/>
            <a:ext cx="9464040" cy="127920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98A1FC94-DC76-4D72-16F0-88E8D61960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15568" y="1883664"/>
            <a:ext cx="4014216" cy="3511296"/>
          </a:xfrm>
        </p:spPr>
        <p:txBody>
          <a:bodyPr anchor="t"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 lang="en-US" sz="1400" b="0" kern="1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Clr>
                <a:schemeClr val="tx2"/>
              </a:buClr>
              <a:defRPr sz="1200"/>
            </a:lvl2pPr>
            <a:lvl3pPr>
              <a:buClr>
                <a:schemeClr val="tx2"/>
              </a:buCl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is-IS"/>
              <a:t>Smelltu til að breyta textastílum frumgerðar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is-IS"/>
              <a:t>Annað stig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is-IS"/>
              <a:t>Þriðja stig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1E2BE2C-1D19-F2FC-F91E-A2C7332586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34456" y="1883664"/>
            <a:ext cx="4014216" cy="3511296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 b="1"/>
            </a:lvl1pPr>
            <a:lvl2pPr>
              <a:buClr>
                <a:schemeClr val="tx2"/>
              </a:buClr>
              <a:defRPr sz="1200"/>
            </a:lvl2pPr>
            <a:lvl3pPr>
              <a:buClr>
                <a:schemeClr val="tx2"/>
              </a:buClr>
              <a:defRPr sz="1200"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28C8D-2511-191A-0965-7E441EDA27B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E08F2-413A-87D7-FC7E-FA7C3282F7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E8ED2-48AE-58D3-898D-1C9D6D65A7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2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8B0822-A3A0-6F7D-70AC-41FCAAB7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206" y="539496"/>
            <a:ext cx="6958584" cy="1435608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7BAFAF-EE3F-5B9A-6382-910CD450D2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9408940" y="3205716"/>
            <a:ext cx="809263" cy="9322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31B5D0-8E67-901E-73FB-36D970CB8F97}"/>
              </a:ext>
            </a:extLst>
          </p:cNvPr>
          <p:cNvSpPr/>
          <p:nvPr userDrawn="1"/>
        </p:nvSpPr>
        <p:spPr>
          <a:xfrm>
            <a:off x="711203" y="329416"/>
            <a:ext cx="2503051" cy="5979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FEFF780-F9A6-D70C-43AF-EF361A89EEC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50000" y="1965960"/>
            <a:ext cx="6629400" cy="85953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ACBEEE1-322A-B926-9005-21D1F3999AA9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039564" y="2962656"/>
            <a:ext cx="6539835" cy="32273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is-IS"/>
              <a:t>Smelltu á tákn til að bæta við töflu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CFB5D-5D4D-191A-E033-35889513273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8D263-095A-9E1E-0A55-36A5B42EC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28F88-D01C-0A01-2CA2-DBE75087BA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A colorful gradient on a black background&#10;&#10;Description automatically generated">
            <a:extLst>
              <a:ext uri="{FF2B5EF4-FFF2-40B4-BE49-F238E27FC236}">
                <a16:creationId xmlns:a16="http://schemas.microsoft.com/office/drawing/2014/main" id="{24AE729D-8A2D-FEFD-3B1F-8025FBBDD5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19" t="5197"/>
          <a:stretch>
            <a:fillRect/>
          </a:stretch>
        </p:blipFill>
        <p:spPr>
          <a:xfrm rot="14400000">
            <a:off x="-2171467" y="2562333"/>
            <a:ext cx="6626421" cy="4182149"/>
          </a:xfrm>
          <a:custGeom>
            <a:avLst/>
            <a:gdLst>
              <a:gd name="connsiteX0" fmla="*/ 6626421 w 6626421"/>
              <a:gd name="connsiteY0" fmla="*/ 4182149 h 4182149"/>
              <a:gd name="connsiteX1" fmla="*/ 1319145 w 6626421"/>
              <a:gd name="connsiteY1" fmla="*/ 4182149 h 4182149"/>
              <a:gd name="connsiteX2" fmla="*/ 0 w 6626421"/>
              <a:gd name="connsiteY2" fmla="*/ 3420540 h 4182149"/>
              <a:gd name="connsiteX3" fmla="*/ 1974850 w 6626421"/>
              <a:gd name="connsiteY3" fmla="*/ 0 h 4182149"/>
              <a:gd name="connsiteX4" fmla="*/ 6626421 w 6626421"/>
              <a:gd name="connsiteY4" fmla="*/ 2685586 h 418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421" h="4182149">
                <a:moveTo>
                  <a:pt x="6626421" y="4182149"/>
                </a:moveTo>
                <a:lnTo>
                  <a:pt x="1319145" y="4182149"/>
                </a:lnTo>
                <a:lnTo>
                  <a:pt x="0" y="3420540"/>
                </a:lnTo>
                <a:lnTo>
                  <a:pt x="1974850" y="0"/>
                </a:lnTo>
                <a:lnTo>
                  <a:pt x="6626421" y="2685586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2DA2EC6-9201-16D6-4C20-0FB5854C2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273050" y="2512988"/>
            <a:ext cx="849017" cy="9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9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8B0822-A3A0-6F7D-70AC-41FCAAB7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11480"/>
            <a:ext cx="9464040" cy="143560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7BAFAF-EE3F-5B9A-6382-910CD450D2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9408940" y="3205716"/>
            <a:ext cx="809263" cy="932240"/>
          </a:xfrm>
          <a:prstGeom prst="rect">
            <a:avLst/>
          </a:prstGeom>
        </p:spPr>
      </p:pic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ACBEEE1-322A-B926-9005-21D1F3999AA9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04672" y="1472184"/>
            <a:ext cx="9537192" cy="3922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is-IS"/>
              <a:t>Smelltu á tákn til að bæta við töflu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CFB5D-5D4D-191A-E033-35889513273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8D263-095A-9E1E-0A55-36A5B42EC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28F88-D01C-0A01-2CA2-DBE75087BA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olorful liquid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9D6252C-CE9A-ABBD-43D8-62F708B2B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-3380" y="5552387"/>
            <a:ext cx="3785031" cy="1310811"/>
          </a:xfrm>
          <a:prstGeom prst="rect">
            <a:avLst/>
          </a:prstGeom>
        </p:spPr>
      </p:pic>
      <p:pic>
        <p:nvPicPr>
          <p:cNvPr id="9" name="Picture 8" descr="A colorful liquid with a purple line&#10;&#10;Description automatically generated with medium confidence">
            <a:extLst>
              <a:ext uri="{FF2B5EF4-FFF2-40B4-BE49-F238E27FC236}">
                <a16:creationId xmlns:a16="http://schemas.microsoft.com/office/drawing/2014/main" id="{C975A1D6-EEFF-C8C1-AC72-68C09285D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86580" y="-9167"/>
            <a:ext cx="5538171" cy="2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1AC4E5-2B89-481E-46B9-A867F5699CEE}"/>
              </a:ext>
            </a:extLst>
          </p:cNvPr>
          <p:cNvSpPr/>
          <p:nvPr userDrawn="1"/>
        </p:nvSpPr>
        <p:spPr>
          <a:xfrm>
            <a:off x="803566" y="329415"/>
            <a:ext cx="9459997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olorful gradient on a black background&#10;&#10;Description automatically generated">
            <a:extLst>
              <a:ext uri="{FF2B5EF4-FFF2-40B4-BE49-F238E27FC236}">
                <a16:creationId xmlns:a16="http://schemas.microsoft.com/office/drawing/2014/main" id="{C425D3D8-6FFB-E26C-2DDC-EAE565DDDD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6" t="13872" r="4114" b="8199"/>
          <a:stretch/>
        </p:blipFill>
        <p:spPr>
          <a:xfrm rot="10800000">
            <a:off x="-2" y="-2"/>
            <a:ext cx="10838727" cy="685800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B0B6FA5-0AFE-69A5-2CE6-27D1CBF5F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3365" y="1390616"/>
            <a:ext cx="849017" cy="97803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CA221E3-E5C1-6778-BDF2-B5527950BB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2015" y="4219529"/>
            <a:ext cx="849017" cy="978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EF24DD3-EDCB-7DE8-426A-6EFA267D6B0C}"/>
              </a:ext>
            </a:extLst>
          </p:cNvPr>
          <p:cNvSpPr/>
          <p:nvPr userDrawn="1"/>
        </p:nvSpPr>
        <p:spPr>
          <a:xfrm>
            <a:off x="4233672" y="1527048"/>
            <a:ext cx="2606040" cy="2606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E4463-3EAA-4A1D-028E-15858531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688336"/>
            <a:ext cx="9464040" cy="2459736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6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958D5F2-B610-B25E-1D2D-71EC79D2A9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3400" y="1645920"/>
            <a:ext cx="2377440" cy="237744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is-IS"/>
              <a:t>Smelltu á tákn til að bæta við mynd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1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7F71CF-7463-EE58-8673-70FF6E01D635}"/>
              </a:ext>
            </a:extLst>
          </p:cNvPr>
          <p:cNvSpPr/>
          <p:nvPr userDrawn="1"/>
        </p:nvSpPr>
        <p:spPr>
          <a:xfrm>
            <a:off x="803566" y="329415"/>
            <a:ext cx="9459997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orful gradient on a black background&#10;&#10;Description automatically generated">
            <a:extLst>
              <a:ext uri="{FF2B5EF4-FFF2-40B4-BE49-F238E27FC236}">
                <a16:creationId xmlns:a16="http://schemas.microsoft.com/office/drawing/2014/main" id="{35BEB45A-F384-D7C9-A3CB-75375E4B6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8" t="-787" r="-1" b="2794"/>
          <a:stretch/>
        </p:blipFill>
        <p:spPr>
          <a:xfrm rot="10800000">
            <a:off x="147778" y="-1"/>
            <a:ext cx="11843113" cy="65162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0DECF3-C5B2-7596-8F56-1A7469F36886}"/>
              </a:ext>
            </a:extLst>
          </p:cNvPr>
          <p:cNvGrpSpPr/>
          <p:nvPr userDrawn="1"/>
        </p:nvGrpSpPr>
        <p:grpSpPr>
          <a:xfrm rot="10800000">
            <a:off x="3039303" y="555295"/>
            <a:ext cx="5490384" cy="5535077"/>
            <a:chOff x="2470935" y="599843"/>
            <a:chExt cx="5490384" cy="5535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A5C777D-A2B2-306B-76C2-3E13CEC5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70935" y="599843"/>
              <a:ext cx="849017" cy="97803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B86DD9E-B0D3-146B-90C5-1F835B4B6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12302" y="5156885"/>
              <a:ext cx="849017" cy="97803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5E4463-3EAA-4A1D-028E-15858531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368" y="1417320"/>
            <a:ext cx="5367528" cy="219456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6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F31E34-7EF1-9430-2FA0-784F079D7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4368" y="3602736"/>
            <a:ext cx="5367528" cy="9493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</p:spTree>
    <p:extLst>
      <p:ext uri="{BB962C8B-B14F-4D97-AF65-F5344CB8AC3E}">
        <p14:creationId xmlns:p14="http://schemas.microsoft.com/office/powerpoint/2010/main" val="157661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A3E124-5798-04DF-D85C-468DB4EC9F07}"/>
              </a:ext>
            </a:extLst>
          </p:cNvPr>
          <p:cNvSpPr/>
          <p:nvPr userDrawn="1"/>
        </p:nvSpPr>
        <p:spPr>
          <a:xfrm>
            <a:off x="803567" y="329415"/>
            <a:ext cx="3538724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urple and pink gradient on a black background&#10;&#10;Description automatically generated">
            <a:extLst>
              <a:ext uri="{FF2B5EF4-FFF2-40B4-BE49-F238E27FC236}">
                <a16:creationId xmlns:a16="http://schemas.microsoft.com/office/drawing/2014/main" id="{827662AF-0BAF-6D15-2F77-9241FBB7DD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398"/>
          <a:stretch>
            <a:fillRect/>
          </a:stretch>
        </p:blipFill>
        <p:spPr>
          <a:xfrm rot="12600000">
            <a:off x="-1186695" y="-47254"/>
            <a:ext cx="8514377" cy="6482357"/>
          </a:xfrm>
          <a:custGeom>
            <a:avLst/>
            <a:gdLst>
              <a:gd name="connsiteX0" fmla="*/ 8514377 w 8514377"/>
              <a:gd name="connsiteY0" fmla="*/ 4473859 h 6482357"/>
              <a:gd name="connsiteX1" fmla="*/ 5035556 w 8514377"/>
              <a:gd name="connsiteY1" fmla="*/ 6482357 h 6482357"/>
              <a:gd name="connsiteX2" fmla="*/ 1109801 w 8514377"/>
              <a:gd name="connsiteY2" fmla="*/ 6482357 h 6482357"/>
              <a:gd name="connsiteX3" fmla="*/ 0 w 8514377"/>
              <a:gd name="connsiteY3" fmla="*/ 4560126 h 6482357"/>
              <a:gd name="connsiteX4" fmla="*/ 0 w 8514377"/>
              <a:gd name="connsiteY4" fmla="*/ 1470700 h 6482357"/>
              <a:gd name="connsiteX5" fmla="*/ 2547328 w 8514377"/>
              <a:gd name="connsiteY5" fmla="*/ 0 h 6482357"/>
              <a:gd name="connsiteX6" fmla="*/ 5931393 w 8514377"/>
              <a:gd name="connsiteY6" fmla="*/ 0 h 648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377" h="6482357">
                <a:moveTo>
                  <a:pt x="8514377" y="4473859"/>
                </a:moveTo>
                <a:lnTo>
                  <a:pt x="5035556" y="6482357"/>
                </a:lnTo>
                <a:lnTo>
                  <a:pt x="1109801" y="6482357"/>
                </a:lnTo>
                <a:lnTo>
                  <a:pt x="0" y="4560126"/>
                </a:lnTo>
                <a:lnTo>
                  <a:pt x="0" y="1470700"/>
                </a:lnTo>
                <a:lnTo>
                  <a:pt x="2547328" y="0"/>
                </a:lnTo>
                <a:lnTo>
                  <a:pt x="5931393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327A7-341D-40E2-FE83-F00DE932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2194560"/>
            <a:ext cx="3621024" cy="2121408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3600" baseline="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4DD5641-C57E-F509-6D45-4612958140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18155" y="393616"/>
            <a:ext cx="3539646" cy="6070600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12046-C0D1-8657-A169-8AE89D82B74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EE2E2-CE39-4B10-FFC4-3B077574E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9EF72-F371-75B2-8BC8-2A3B1BBE2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9442780-F07F-F8E2-0DE6-A7FB6447A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2147" y="1177405"/>
            <a:ext cx="849017" cy="9780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D62AC7-D4CF-F7E4-7EB6-B462EEB3FB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4198" y="5028678"/>
            <a:ext cx="849017" cy="9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37384A-AE12-9485-A46A-A67BD2D6D763}"/>
              </a:ext>
            </a:extLst>
          </p:cNvPr>
          <p:cNvSpPr/>
          <p:nvPr userDrawn="1"/>
        </p:nvSpPr>
        <p:spPr>
          <a:xfrm>
            <a:off x="803567" y="329415"/>
            <a:ext cx="3538724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orful gradient on a black background&#10;&#10;Description automatically generated">
            <a:extLst>
              <a:ext uri="{FF2B5EF4-FFF2-40B4-BE49-F238E27FC236}">
                <a16:creationId xmlns:a16="http://schemas.microsoft.com/office/drawing/2014/main" id="{1B2BB6B9-EF29-3C73-2A3C-CF09EA6D3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23"/>
          <a:stretch/>
        </p:blipFill>
        <p:spPr>
          <a:xfrm>
            <a:off x="0" y="506925"/>
            <a:ext cx="5699870" cy="57338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8A5217E-2CE2-3F64-6AB4-EB0D30BE27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599873" y="1268006"/>
            <a:ext cx="849017" cy="97803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FC963C-039A-17E9-178D-44753EC43F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897112" y="4722376"/>
            <a:ext cx="849017" cy="9780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E4342B-3BF5-0F3A-721B-C761F001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2505456"/>
            <a:ext cx="3575304" cy="2331720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3600" baseline="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975B60B-4328-7C87-7F8D-0730014D7A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44767" y="393616"/>
            <a:ext cx="4123944" cy="6070600"/>
          </a:xfr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85C39-AC94-8C87-B244-34719C148A2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6E03E-A5BE-A491-2B5F-35AD90AE1C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6FD6C-9CEF-3304-8E48-7A8C282A27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1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CC7A06-20DF-11B2-DBA3-4AD5A0782F72}"/>
              </a:ext>
            </a:extLst>
          </p:cNvPr>
          <p:cNvSpPr/>
          <p:nvPr userDrawn="1"/>
        </p:nvSpPr>
        <p:spPr>
          <a:xfrm>
            <a:off x="6711599" y="329415"/>
            <a:ext cx="3538724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urple and blue gradient&#10;&#10;Description automatically generated">
            <a:extLst>
              <a:ext uri="{FF2B5EF4-FFF2-40B4-BE49-F238E27FC236}">
                <a16:creationId xmlns:a16="http://schemas.microsoft.com/office/drawing/2014/main" id="{7F2E8E22-8715-DC35-A1D6-9DE0F7D4E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146" y="430094"/>
            <a:ext cx="6635667" cy="555108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A543A9-6610-874B-5B5A-83D92322A5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996376" y="1390616"/>
            <a:ext cx="849017" cy="97803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8BD6AF-5555-EEAD-E54D-5C0AD969A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522918" y="4778529"/>
            <a:ext cx="849017" cy="97803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23DEBC-4628-999E-0CE4-A99E4EE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696" y="1956816"/>
            <a:ext cx="3502152" cy="3218688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3600" baseline="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D3C4B38-CA42-D6E7-A813-594FE780EB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3724" y="705888"/>
            <a:ext cx="4123944" cy="5758328"/>
          </a:xfr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7106E-AE9C-748D-BFA7-A5C720C40C7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05E23-DC2F-F555-BE36-6A4BA26749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624F6-261B-7F20-EE2A-8BE587173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F983AA-CC8F-F29A-16B4-FA97410056A9}"/>
              </a:ext>
            </a:extLst>
          </p:cNvPr>
          <p:cNvSpPr/>
          <p:nvPr userDrawn="1"/>
        </p:nvSpPr>
        <p:spPr>
          <a:xfrm>
            <a:off x="803566" y="329415"/>
            <a:ext cx="9459997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 descr="A purple and pink gradient on a black background&#10;&#10;Description automatically generated">
            <a:extLst>
              <a:ext uri="{FF2B5EF4-FFF2-40B4-BE49-F238E27FC236}">
                <a16:creationId xmlns:a16="http://schemas.microsoft.com/office/drawing/2014/main" id="{E0936C36-F50A-1523-04B4-873B36EE9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545" y="5588693"/>
            <a:ext cx="3077487" cy="126930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3FF0649-2CAB-E241-1544-28122132EC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05889" y="5226745"/>
            <a:ext cx="849017" cy="978035"/>
          </a:xfrm>
          <a:prstGeom prst="rect">
            <a:avLst/>
          </a:prstGeom>
        </p:spPr>
      </p:pic>
      <p:pic>
        <p:nvPicPr>
          <p:cNvPr id="9" name="Picture 8" descr="A purple and pink gradient on a black background&#10;&#10;Description automatically generated">
            <a:extLst>
              <a:ext uri="{FF2B5EF4-FFF2-40B4-BE49-F238E27FC236}">
                <a16:creationId xmlns:a16="http://schemas.microsoft.com/office/drawing/2014/main" id="{A3D7DA26-5AF7-F723-8332-D397C9D4F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749" y="0"/>
            <a:ext cx="8497251" cy="29455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212B63-01C0-9907-1952-5BD55C77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420682" y="255984"/>
            <a:ext cx="849017" cy="9780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39D6EFD-3D88-AC8E-C91F-AE704D5DC61D}"/>
              </a:ext>
            </a:extLst>
          </p:cNvPr>
          <p:cNvSpPr/>
          <p:nvPr userDrawn="1"/>
        </p:nvSpPr>
        <p:spPr>
          <a:xfrm>
            <a:off x="1161288" y="2121408"/>
            <a:ext cx="2606040" cy="2606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F4C90D2-BA10-F371-768C-4773A2DD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6" y="1353312"/>
            <a:ext cx="5824728" cy="2459736"/>
          </a:xfrm>
        </p:spPr>
        <p:txBody>
          <a:bodyPr lIns="91440" rIns="9144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110A2D0-5263-97B9-023B-7DEE66187D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5588" y="2235708"/>
            <a:ext cx="2377440" cy="237744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is-IS"/>
              <a:t>Smelltu á tákn til að bæta við mynd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4938F3-05CE-10DD-2D42-621C5ECDC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4216" y="4050792"/>
            <a:ext cx="5824728" cy="11049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A4635-CD35-105A-54F6-571A5B6C46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2984F-04B1-F977-FBD2-4592E8E4D0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DD725-F823-F190-62A8-AC33F67CA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A purple and pink gradient on a black background&#10;&#10;Description automatically generated">
            <a:extLst>
              <a:ext uri="{FF2B5EF4-FFF2-40B4-BE49-F238E27FC236}">
                <a16:creationId xmlns:a16="http://schemas.microsoft.com/office/drawing/2014/main" id="{5DFBE14A-32CA-8A3F-8C86-D04E6B1DB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5293775"/>
            <a:ext cx="2361321" cy="15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C984FB-85C6-3052-A9EA-F41806C314AF}"/>
              </a:ext>
            </a:extLst>
          </p:cNvPr>
          <p:cNvSpPr/>
          <p:nvPr userDrawn="1"/>
        </p:nvSpPr>
        <p:spPr>
          <a:xfrm>
            <a:off x="803565" y="1291472"/>
            <a:ext cx="9537638" cy="5249368"/>
          </a:xfrm>
          <a:prstGeom prst="rect">
            <a:avLst/>
          </a:prstGeom>
          <a:solidFill>
            <a:srgbClr val="C5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98EEF-CE97-B22D-6E75-D121E815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11480"/>
            <a:ext cx="946404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766CFA5-68C3-F68B-7E95-753DDAE1E5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2498" y="1548481"/>
            <a:ext cx="8982675" cy="4736835"/>
          </a:xfrm>
          <a:custGeom>
            <a:avLst/>
            <a:gdLst>
              <a:gd name="connsiteX0" fmla="*/ 3400805 w 8982675"/>
              <a:gd name="connsiteY0" fmla="*/ 4656317 h 4736835"/>
              <a:gd name="connsiteX1" fmla="*/ 3768530 w 8982675"/>
              <a:gd name="connsiteY1" fmla="*/ 4708484 h 4736835"/>
              <a:gd name="connsiteX2" fmla="*/ 3854126 w 8982675"/>
              <a:gd name="connsiteY2" fmla="*/ 4736710 h 4736835"/>
              <a:gd name="connsiteX3" fmla="*/ 3352219 w 8982675"/>
              <a:gd name="connsiteY3" fmla="*/ 4736710 h 4736835"/>
              <a:gd name="connsiteX4" fmla="*/ 3267796 w 8982675"/>
              <a:gd name="connsiteY4" fmla="*/ 4658283 h 4736835"/>
              <a:gd name="connsiteX5" fmla="*/ 3400805 w 8982675"/>
              <a:gd name="connsiteY5" fmla="*/ 4656317 h 4736835"/>
              <a:gd name="connsiteX6" fmla="*/ 0 w 8982675"/>
              <a:gd name="connsiteY6" fmla="*/ 0 h 4736835"/>
              <a:gd name="connsiteX7" fmla="*/ 8982675 w 8982675"/>
              <a:gd name="connsiteY7" fmla="*/ 0 h 4736835"/>
              <a:gd name="connsiteX8" fmla="*/ 8982675 w 8982675"/>
              <a:gd name="connsiteY8" fmla="*/ 4736835 h 4736835"/>
              <a:gd name="connsiteX9" fmla="*/ 3950459 w 8982675"/>
              <a:gd name="connsiteY9" fmla="*/ 4736835 h 4736835"/>
              <a:gd name="connsiteX10" fmla="*/ 3788773 w 8982675"/>
              <a:gd name="connsiteY10" fmla="*/ 4674997 h 4736835"/>
              <a:gd name="connsiteX11" fmla="*/ 3228671 w 8982675"/>
              <a:gd name="connsiteY11" fmla="*/ 4623063 h 4736835"/>
              <a:gd name="connsiteX12" fmla="*/ 3132708 w 8982675"/>
              <a:gd name="connsiteY12" fmla="*/ 4545069 h 4736835"/>
              <a:gd name="connsiteX13" fmla="*/ 2691341 w 8982675"/>
              <a:gd name="connsiteY13" fmla="*/ 4402451 h 4736835"/>
              <a:gd name="connsiteX14" fmla="*/ 2104826 w 8982675"/>
              <a:gd name="connsiteY14" fmla="*/ 4577133 h 4736835"/>
              <a:gd name="connsiteX15" fmla="*/ 540354 w 8982675"/>
              <a:gd name="connsiteY15" fmla="*/ 3817187 h 4736835"/>
              <a:gd name="connsiteX16" fmla="*/ 0 w 8982675"/>
              <a:gd name="connsiteY16" fmla="*/ 3830433 h 473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82675" h="4736835">
                <a:moveTo>
                  <a:pt x="3400805" y="4656317"/>
                </a:moveTo>
                <a:cubicBezTo>
                  <a:pt x="3531347" y="4658926"/>
                  <a:pt x="3654347" y="4675523"/>
                  <a:pt x="3768530" y="4708484"/>
                </a:cubicBezTo>
                <a:cubicBezTo>
                  <a:pt x="3798214" y="4717150"/>
                  <a:pt x="3826726" y="4726559"/>
                  <a:pt x="3854126" y="4736710"/>
                </a:cubicBezTo>
                <a:lnTo>
                  <a:pt x="3352219" y="4736710"/>
                </a:lnTo>
                <a:cubicBezTo>
                  <a:pt x="3323028" y="4709289"/>
                  <a:pt x="3294579" y="4682734"/>
                  <a:pt x="3267796" y="4658283"/>
                </a:cubicBezTo>
                <a:cubicBezTo>
                  <a:pt x="3312939" y="4656132"/>
                  <a:pt x="3357291" y="4655448"/>
                  <a:pt x="3400805" y="4656317"/>
                </a:cubicBezTo>
                <a:close/>
                <a:moveTo>
                  <a:pt x="0" y="0"/>
                </a:moveTo>
                <a:lnTo>
                  <a:pt x="8982675" y="0"/>
                </a:lnTo>
                <a:lnTo>
                  <a:pt x="8982675" y="4736835"/>
                </a:lnTo>
                <a:lnTo>
                  <a:pt x="3950459" y="4736835"/>
                </a:lnTo>
                <a:cubicBezTo>
                  <a:pt x="3900904" y="4713870"/>
                  <a:pt x="3847214" y="4693133"/>
                  <a:pt x="3788773" y="4674997"/>
                </a:cubicBezTo>
                <a:cubicBezTo>
                  <a:pt x="3643810" y="4630924"/>
                  <a:pt x="3458920" y="4609197"/>
                  <a:pt x="3228671" y="4623063"/>
                </a:cubicBezTo>
                <a:cubicBezTo>
                  <a:pt x="3190841" y="4589513"/>
                  <a:pt x="3157763" y="4562153"/>
                  <a:pt x="3132708" y="4545069"/>
                </a:cubicBezTo>
                <a:cubicBezTo>
                  <a:pt x="3009900" y="4465156"/>
                  <a:pt x="2876972" y="4398675"/>
                  <a:pt x="2691341" y="4402451"/>
                </a:cubicBezTo>
                <a:cubicBezTo>
                  <a:pt x="2485283" y="4409074"/>
                  <a:pt x="2289531" y="4465898"/>
                  <a:pt x="2104826" y="4577133"/>
                </a:cubicBezTo>
                <a:cubicBezTo>
                  <a:pt x="1783304" y="4259153"/>
                  <a:pt x="1229373" y="3910408"/>
                  <a:pt x="540354" y="3817187"/>
                </a:cubicBezTo>
                <a:cubicBezTo>
                  <a:pt x="359907" y="3797131"/>
                  <a:pt x="179768" y="3802888"/>
                  <a:pt x="0" y="38304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is-IS"/>
              <a:t>Smelltu á tákn til að bæta við mynd</a:t>
            </a:r>
            <a:endParaRPr lang="en-US" dirty="0"/>
          </a:p>
        </p:txBody>
      </p:sp>
      <p:pic>
        <p:nvPicPr>
          <p:cNvPr id="7" name="Picture 6" descr="A purple and pink gradient on a black background&#10;&#10;Description automatically generated">
            <a:extLst>
              <a:ext uri="{FF2B5EF4-FFF2-40B4-BE49-F238E27FC236}">
                <a16:creationId xmlns:a16="http://schemas.microsoft.com/office/drawing/2014/main" id="{846F15F4-7014-4E14-56B7-56D54599BA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5" t="-15152"/>
          <a:stretch/>
        </p:blipFill>
        <p:spPr>
          <a:xfrm rot="10800000" flipH="1">
            <a:off x="7432159" y="-25812"/>
            <a:ext cx="4767411" cy="837980"/>
          </a:xfrm>
          <a:prstGeom prst="rect">
            <a:avLst/>
          </a:prstGeom>
        </p:spPr>
      </p:pic>
      <p:pic>
        <p:nvPicPr>
          <p:cNvPr id="9" name="Picture 8" descr="A purple and pink gradient on a black background&#10;&#10;Description automatically generated">
            <a:extLst>
              <a:ext uri="{FF2B5EF4-FFF2-40B4-BE49-F238E27FC236}">
                <a16:creationId xmlns:a16="http://schemas.microsoft.com/office/drawing/2014/main" id="{3A669BB6-5B89-62EF-E05B-39C24D474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63474" y="5867628"/>
            <a:ext cx="4983673" cy="990372"/>
          </a:xfrm>
          <a:prstGeom prst="rect">
            <a:avLst/>
          </a:prstGeom>
        </p:spPr>
      </p:pic>
      <p:pic>
        <p:nvPicPr>
          <p:cNvPr id="11" name="Picture 10" descr="A colorful gradient shapes with a purple line&#10;&#10;Description automatically generated with medium confidence">
            <a:extLst>
              <a:ext uri="{FF2B5EF4-FFF2-40B4-BE49-F238E27FC236}">
                <a16:creationId xmlns:a16="http://schemas.microsoft.com/office/drawing/2014/main" id="{6B7DEE27-0CA8-84BE-2C04-6FDB3E5881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4753929"/>
            <a:ext cx="5788201" cy="21040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B0126E7-35C8-4EB5-B66B-D1260C4AE3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380" y="5498683"/>
            <a:ext cx="904680" cy="10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9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53AAB7-5928-57F2-05DE-9C551FC2F2E3}"/>
              </a:ext>
            </a:extLst>
          </p:cNvPr>
          <p:cNvSpPr/>
          <p:nvPr userDrawn="1"/>
        </p:nvSpPr>
        <p:spPr>
          <a:xfrm>
            <a:off x="6711599" y="329415"/>
            <a:ext cx="3538724" cy="6186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8B0822-A3A0-6F7D-70AC-41FCAAB7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539496"/>
            <a:ext cx="5961888" cy="1527048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B8C22E1-E317-84DE-8D3D-93F1009D05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6072" y="2112264"/>
            <a:ext cx="2618541" cy="4197096"/>
          </a:xfrm>
        </p:spPr>
        <p:txBody>
          <a:bodyPr anchor="t"/>
          <a:lstStyle>
            <a:lvl1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DB1F03-8346-3188-F1C7-B0A5E86F630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38728" y="2112264"/>
            <a:ext cx="2618541" cy="41970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CFB5D-5D4D-191A-E033-35889513273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8D263-095A-9E1E-0A55-36A5B42EC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28F88-D01C-0A01-2CA2-DBE75087BA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olorful liquid with a purple line&#10;&#10;Description automatically generated with medium confidence">
            <a:extLst>
              <a:ext uri="{FF2B5EF4-FFF2-40B4-BE49-F238E27FC236}">
                <a16:creationId xmlns:a16="http://schemas.microsoft.com/office/drawing/2014/main" id="{EFF156F3-9A7D-EAA4-4F00-E693C2A3F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5" b="-8059"/>
          <a:stretch/>
        </p:blipFill>
        <p:spPr>
          <a:xfrm rot="5400000">
            <a:off x="6813632" y="1479632"/>
            <a:ext cx="3355938" cy="74007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7BAFAF-EE3F-5B9A-6382-910CD450D2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9408940" y="3205716"/>
            <a:ext cx="809263" cy="9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8B0822-A3A0-6F7D-70AC-41FCAAB7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207" y="539496"/>
            <a:ext cx="6038397" cy="1435608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FEFF780-F9A6-D70C-43AF-EF361A89EEC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50000" y="2112264"/>
            <a:ext cx="2880567" cy="4197096"/>
          </a:xfrm>
        </p:spPr>
        <p:txBody>
          <a:bodyPr anchor="t"/>
          <a:lstStyle>
            <a:lvl1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3AEFBC-F09B-894B-CD7A-F9C372585A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370065" y="2112264"/>
            <a:ext cx="3118104" cy="41970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CFB5D-5D4D-191A-E033-35889513273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8D263-095A-9E1E-0A55-36A5B42EC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28F88-D01C-0A01-2CA2-DBE75087BA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7BAFAF-EE3F-5B9A-6382-910CD450D2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9408940" y="3205716"/>
            <a:ext cx="809263" cy="9322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31B5D0-8E67-901E-73FB-36D970CB8F97}"/>
              </a:ext>
            </a:extLst>
          </p:cNvPr>
          <p:cNvSpPr/>
          <p:nvPr userDrawn="1"/>
        </p:nvSpPr>
        <p:spPr>
          <a:xfrm>
            <a:off x="711203" y="329416"/>
            <a:ext cx="2503051" cy="5979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olorful liquid with a purple line&#10;&#10;Description automatically generated with medium confidence">
            <a:extLst>
              <a:ext uri="{FF2B5EF4-FFF2-40B4-BE49-F238E27FC236}">
                <a16:creationId xmlns:a16="http://schemas.microsoft.com/office/drawing/2014/main" id="{EAB3AD9D-9B13-188E-617D-F1782596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022196" y="2022197"/>
            <a:ext cx="6858000" cy="281360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57D6059-8E17-ABF1-8456-C15CE400B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V="1">
            <a:off x="1635889" y="4247231"/>
            <a:ext cx="904680" cy="10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0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5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noProof="0"/>
              <a:t>Smelltu til að breyta stíl aðaltitils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1650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noProof="0"/>
              <a:t>Smelltu til að breyta textastílum frumgerðar</a:t>
            </a:r>
          </a:p>
          <a:p>
            <a:pPr lvl="1"/>
            <a:r>
              <a:rPr lang="is-IS" noProof="0"/>
              <a:t>Annað stig</a:t>
            </a:r>
          </a:p>
          <a:p>
            <a:pPr lvl="2"/>
            <a:r>
              <a:rPr lang="is-IS" noProof="0"/>
              <a:t>Þriðja stig</a:t>
            </a:r>
          </a:p>
          <a:p>
            <a:pPr lvl="3"/>
            <a:r>
              <a:rPr lang="is-IS" noProof="0"/>
              <a:t>Fjórða stig</a:t>
            </a:r>
          </a:p>
          <a:p>
            <a:pPr lvl="4"/>
            <a:r>
              <a:rPr lang="is-IS" noProof="0"/>
              <a:t>Fimmta stig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10260076" y="3233420"/>
            <a:ext cx="3098800" cy="594360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ctr">
              <a:defRPr sz="1200" b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274552" y="5632704"/>
            <a:ext cx="1069848" cy="594360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400" b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1359C3-8CE4-C25B-8E46-AFFF9EADFF92}"/>
              </a:ext>
            </a:extLst>
          </p:cNvPr>
          <p:cNvCxnSpPr/>
          <p:nvPr/>
        </p:nvCxnSpPr>
        <p:spPr>
          <a:xfrm>
            <a:off x="11091672" y="0"/>
            <a:ext cx="0" cy="684570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9B11C67-3806-82B6-01D7-1583184D5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161152" y="745184"/>
            <a:ext cx="1296648" cy="59436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03D7F5-3FA4-3B64-ACA2-1AB08CDC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576" y="1307592"/>
            <a:ext cx="6830568" cy="4498848"/>
          </a:xfrm>
        </p:spPr>
        <p:txBody>
          <a:bodyPr/>
          <a:lstStyle/>
          <a:p>
            <a:r>
              <a:rPr lang="en-US" dirty="0" err="1"/>
              <a:t>Hjálparar</a:t>
            </a:r>
            <a:r>
              <a:rPr lang="en-US" dirty="0"/>
              <a:t> í </a:t>
            </a:r>
            <a:r>
              <a:rPr lang="en-US" dirty="0" err="1"/>
              <a:t>Dalheimum</a:t>
            </a:r>
            <a:endParaRPr lang="en-US" dirty="0"/>
          </a:p>
        </p:txBody>
      </p:sp>
      <p:pic>
        <p:nvPicPr>
          <p:cNvPr id="18" name="Mynd 17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C24C21E5-DC64-1F53-13B9-7C088348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4533089" y="3902903"/>
            <a:ext cx="1807926" cy="18159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8621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80A29B-87B6-29C9-2295-D36B76DC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696" y="1956816"/>
            <a:ext cx="3502152" cy="3218688"/>
          </a:xfrm>
        </p:spPr>
        <p:txBody>
          <a:bodyPr/>
          <a:lstStyle/>
          <a:p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byrjaði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883BF-4B40-D127-19A6-0A65D2A25EA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3724" y="705888"/>
            <a:ext cx="4123944" cy="5758328"/>
          </a:xfrm>
        </p:spPr>
        <p:txBody>
          <a:bodyPr>
            <a:normAutofit/>
          </a:bodyPr>
          <a:lstStyle/>
          <a:p>
            <a:r>
              <a:rPr lang="en-US" dirty="0" err="1"/>
              <a:t>Hugmyndin</a:t>
            </a:r>
            <a:r>
              <a:rPr lang="en-US" dirty="0"/>
              <a:t> </a:t>
            </a:r>
            <a:r>
              <a:rPr lang="en-US" dirty="0" err="1"/>
              <a:t>fengin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öðrum</a:t>
            </a:r>
            <a:r>
              <a:rPr lang="en-US" dirty="0"/>
              <a:t> </a:t>
            </a:r>
            <a:r>
              <a:rPr lang="en-US" dirty="0" err="1"/>
              <a:t>frístundaheimilum</a:t>
            </a:r>
            <a:endParaRPr lang="en-US" dirty="0"/>
          </a:p>
          <a:p>
            <a:r>
              <a:rPr lang="en-US" dirty="0" err="1"/>
              <a:t>Flokka</a:t>
            </a:r>
            <a:r>
              <a:rPr lang="en-US" dirty="0"/>
              <a:t> í </a:t>
            </a:r>
            <a:r>
              <a:rPr lang="en-US" dirty="0" err="1"/>
              <a:t>sérstaka</a:t>
            </a:r>
            <a:r>
              <a:rPr lang="en-US" dirty="0"/>
              <a:t> </a:t>
            </a:r>
            <a:r>
              <a:rPr lang="en-US" dirty="0" err="1"/>
              <a:t>hjálpara</a:t>
            </a:r>
            <a:r>
              <a:rPr lang="en-US" dirty="0"/>
              <a:t>, </a:t>
            </a:r>
            <a:r>
              <a:rPr lang="en-US" dirty="0" err="1"/>
              <a:t>úti</a:t>
            </a:r>
            <a:r>
              <a:rPr lang="en-US" dirty="0"/>
              <a:t>, </a:t>
            </a:r>
            <a:r>
              <a:rPr lang="en-US" dirty="0" err="1"/>
              <a:t>leikja</a:t>
            </a:r>
            <a:r>
              <a:rPr lang="en-US" dirty="0"/>
              <a:t>, </a:t>
            </a:r>
            <a:r>
              <a:rPr lang="en-US" dirty="0" err="1"/>
              <a:t>matsals</a:t>
            </a:r>
            <a:r>
              <a:rPr lang="en-US" dirty="0"/>
              <a:t> og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framvegis</a:t>
            </a:r>
            <a:endParaRPr lang="en-US" dirty="0"/>
          </a:p>
          <a:p>
            <a:r>
              <a:rPr lang="en-US" dirty="0"/>
              <a:t>Minions – </a:t>
            </a:r>
            <a:r>
              <a:rPr lang="en-US" dirty="0" err="1"/>
              <a:t>ýmsar</a:t>
            </a:r>
            <a:r>
              <a:rPr lang="en-US" dirty="0"/>
              <a:t> </a:t>
            </a:r>
            <a:r>
              <a:rPr lang="en-US" dirty="0" err="1"/>
              <a:t>tegundir</a:t>
            </a:r>
            <a:endParaRPr lang="en-US" dirty="0"/>
          </a:p>
          <a:p>
            <a:r>
              <a:rPr lang="en-US" dirty="0" err="1"/>
              <a:t>Flókið</a:t>
            </a:r>
            <a:r>
              <a:rPr lang="en-US" dirty="0"/>
              <a:t> í </a:t>
            </a:r>
            <a:r>
              <a:rPr lang="en-US" dirty="0" err="1"/>
              <a:t>framkvæmd</a:t>
            </a:r>
            <a:r>
              <a:rPr lang="en-US" dirty="0"/>
              <a:t>, </a:t>
            </a:r>
            <a:r>
              <a:rPr lang="en-US" dirty="0" err="1"/>
              <a:t>starfsfólk</a:t>
            </a:r>
            <a:r>
              <a:rPr lang="en-US" dirty="0"/>
              <a:t> </a:t>
            </a:r>
            <a:r>
              <a:rPr lang="en-US" dirty="0" err="1"/>
              <a:t>sinnti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ekki, </a:t>
            </a:r>
            <a:r>
              <a:rPr lang="en-US" dirty="0" err="1"/>
              <a:t>börnin</a:t>
            </a:r>
            <a:r>
              <a:rPr lang="en-US" dirty="0"/>
              <a:t> </a:t>
            </a:r>
            <a:r>
              <a:rPr lang="en-US" dirty="0" err="1"/>
              <a:t>gáfust</a:t>
            </a:r>
            <a:r>
              <a:rPr lang="en-US" dirty="0"/>
              <a:t> </a:t>
            </a:r>
            <a:r>
              <a:rPr lang="en-US" dirty="0" err="1"/>
              <a:t>fljótlega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í </a:t>
            </a:r>
            <a:r>
              <a:rPr lang="en-US" dirty="0" err="1"/>
              <a:t>sínu</a:t>
            </a:r>
            <a:r>
              <a:rPr lang="en-US" dirty="0"/>
              <a:t> </a:t>
            </a:r>
            <a:r>
              <a:rPr lang="en-US" dirty="0" err="1"/>
              <a:t>verkefni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1FC143-FA9C-6F20-7583-F7B0FA8FF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274552" y="5632704"/>
            <a:ext cx="1069848" cy="594360"/>
          </a:xfrm>
        </p:spPr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31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64E007C-0F33-281C-2A61-CFBBA630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Minions</a:t>
            </a:r>
            <a:r>
              <a:rPr lang="is-IS" dirty="0"/>
              <a:t> verkefnið</a:t>
            </a:r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29298E3A-763D-B9AC-9047-6DBE1B03D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Mynd 5" descr="Mynd sem inniheldur texti, skj�mynd&#10;&#10;Efni búið til af gervigreind getur verið með villum.">
            <a:extLst>
              <a:ext uri="{FF2B5EF4-FFF2-40B4-BE49-F238E27FC236}">
                <a16:creationId xmlns:a16="http://schemas.microsoft.com/office/drawing/2014/main" id="{6EC3C652-7923-0261-2FD9-FC30FEB1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321" y="4827439"/>
            <a:ext cx="2558491" cy="1800000"/>
          </a:xfrm>
          <a:prstGeom prst="rect">
            <a:avLst/>
          </a:prstGeom>
        </p:spPr>
      </p:pic>
      <p:pic>
        <p:nvPicPr>
          <p:cNvPr id="8" name="Mynd 7" descr="Mynd sem inniheldur texti, skj�mynd&#10;&#10;Efni búið til af gervigreind getur verið með villum.">
            <a:extLst>
              <a:ext uri="{FF2B5EF4-FFF2-40B4-BE49-F238E27FC236}">
                <a16:creationId xmlns:a16="http://schemas.microsoft.com/office/drawing/2014/main" id="{802A5CAB-36D8-486A-54AE-52DC50819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72" y="4811103"/>
            <a:ext cx="2566562" cy="1816336"/>
          </a:xfrm>
          <a:prstGeom prst="rect">
            <a:avLst/>
          </a:prstGeom>
        </p:spPr>
      </p:pic>
      <p:pic>
        <p:nvPicPr>
          <p:cNvPr id="10" name="Mynd 9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EEE40417-B0EC-8BD5-2337-85F4B82EA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056" y="978155"/>
            <a:ext cx="5323789" cy="3763682"/>
          </a:xfrm>
          <a:prstGeom prst="rect">
            <a:avLst/>
          </a:prstGeom>
        </p:spPr>
      </p:pic>
      <p:pic>
        <p:nvPicPr>
          <p:cNvPr id="12" name="Mynd 11" descr="Mynd sem inniheldur texti, fatna�ur, skj�mynd&#10;&#10;Efni búið til af gervigreind getur verið með villum.">
            <a:extLst>
              <a:ext uri="{FF2B5EF4-FFF2-40B4-BE49-F238E27FC236}">
                <a16:creationId xmlns:a16="http://schemas.microsoft.com/office/drawing/2014/main" id="{3C2606FA-F747-39AA-BD08-77365BA80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484" y="2955618"/>
            <a:ext cx="2544783" cy="1820110"/>
          </a:xfrm>
          <a:prstGeom prst="rect">
            <a:avLst/>
          </a:prstGeom>
        </p:spPr>
      </p:pic>
      <p:pic>
        <p:nvPicPr>
          <p:cNvPr id="14" name="Mynd 13" descr="Mynd sem inniheldur texti, skj�mynd&#10;&#10;Efni búið til af gervigreind getur verið með villum.">
            <a:extLst>
              <a:ext uri="{FF2B5EF4-FFF2-40B4-BE49-F238E27FC236}">
                <a16:creationId xmlns:a16="http://schemas.microsoft.com/office/drawing/2014/main" id="{672A82A0-7DA1-009C-227D-704168DEA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417" y="1146897"/>
            <a:ext cx="2527851" cy="1782387"/>
          </a:xfrm>
          <a:prstGeom prst="rect">
            <a:avLst/>
          </a:prstGeom>
        </p:spPr>
      </p:pic>
      <p:pic>
        <p:nvPicPr>
          <p:cNvPr id="16" name="Mynd 15" descr="Mynd sem inniheldur texti, skj�mynd, hj�lmur&#10;&#10;Efni búið til af gervigreind getur verið með villum.">
            <a:extLst>
              <a:ext uri="{FF2B5EF4-FFF2-40B4-BE49-F238E27FC236}">
                <a16:creationId xmlns:a16="http://schemas.microsoft.com/office/drawing/2014/main" id="{FA9F8858-FF37-4720-06F9-E1CA26FA2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107" y="4811103"/>
            <a:ext cx="2550470" cy="1800000"/>
          </a:xfrm>
          <a:prstGeom prst="rect">
            <a:avLst/>
          </a:prstGeom>
        </p:spPr>
      </p:pic>
      <p:pic>
        <p:nvPicPr>
          <p:cNvPr id="18" name="Mynd 17" descr="Mynd sem inniheldur texti, skj�mynd&#10;&#10;Efni búið til af gervigreind getur verið með villum.">
            <a:extLst>
              <a:ext uri="{FF2B5EF4-FFF2-40B4-BE49-F238E27FC236}">
                <a16:creationId xmlns:a16="http://schemas.microsoft.com/office/drawing/2014/main" id="{484ED6C3-9E66-3440-EB9E-0BFEFBA78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72" y="3009618"/>
            <a:ext cx="2566562" cy="1800000"/>
          </a:xfrm>
          <a:prstGeom prst="rect">
            <a:avLst/>
          </a:prstGeom>
        </p:spPr>
      </p:pic>
      <p:pic>
        <p:nvPicPr>
          <p:cNvPr id="20" name="Mynd 19" descr="Mynd sem inniheldur texti, skj�mynd&#10;&#10;Efni búið til af gervigreind getur verið með villum.">
            <a:extLst>
              <a:ext uri="{FF2B5EF4-FFF2-40B4-BE49-F238E27FC236}">
                <a16:creationId xmlns:a16="http://schemas.microsoft.com/office/drawing/2014/main" id="{CF9D41CE-7076-7C40-255C-281FFADF6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70" y="1129284"/>
            <a:ext cx="257468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05FD757-17D6-A4BB-D154-C6EB35C3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Minions</a:t>
            </a:r>
            <a:r>
              <a:rPr lang="is-IS" dirty="0"/>
              <a:t> verkefnið</a:t>
            </a:r>
          </a:p>
        </p:txBody>
      </p:sp>
      <p:sp>
        <p:nvSpPr>
          <p:cNvPr id="3" name="Töflustaðgengill 2">
            <a:extLst>
              <a:ext uri="{FF2B5EF4-FFF2-40B4-BE49-F238E27FC236}">
                <a16:creationId xmlns:a16="http://schemas.microsoft.com/office/drawing/2014/main" id="{F9BA6FE7-82C8-4A19-0E02-FEFF03F72A5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  <p:txBody>
          <a:bodyPr/>
          <a:lstStyle/>
          <a:p>
            <a:r>
              <a:rPr lang="is-IS" dirty="0"/>
              <a:t>Flókið og starfsfólk setti sig ekki inn í verkefnið</a:t>
            </a:r>
          </a:p>
          <a:p>
            <a:r>
              <a:rPr lang="is-IS" dirty="0"/>
              <a:t>Notað mjög sjaldan, merkin fóru á flug, börnin gáfust upp og skildu þetta ekki</a:t>
            </a:r>
          </a:p>
          <a:p>
            <a:r>
              <a:rPr lang="is-IS" dirty="0"/>
              <a:t>Skilaði ekki tilsettum árangri</a:t>
            </a:r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CB5D3AB2-55E3-9568-0D78-6287D0258F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Mynd 5" descr="Mynd sem inniheldur fatna�ur, einstaklingur, utandyra, sk�fatna�ur&#10;&#10;Efni búið til af gervigreind getur verið með villum.">
            <a:extLst>
              <a:ext uri="{FF2B5EF4-FFF2-40B4-BE49-F238E27FC236}">
                <a16:creationId xmlns:a16="http://schemas.microsoft.com/office/drawing/2014/main" id="{47020479-EDAA-F534-C209-6952C398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44616" y="3565859"/>
            <a:ext cx="2400000" cy="1800000"/>
          </a:xfrm>
          <a:prstGeom prst="rect">
            <a:avLst/>
          </a:prstGeom>
        </p:spPr>
      </p:pic>
      <p:pic>
        <p:nvPicPr>
          <p:cNvPr id="8" name="Mynd 7" descr="Mynd sem inniheldur einstaklingur, utandyra, fatna�ur, sm�barn&#10;&#10;Efni búið til af gervigreind getur verið með villum.">
            <a:extLst>
              <a:ext uri="{FF2B5EF4-FFF2-40B4-BE49-F238E27FC236}">
                <a16:creationId xmlns:a16="http://schemas.microsoft.com/office/drawing/2014/main" id="{3817C5F2-F520-FD25-4738-EC8399761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50136" y="3565860"/>
            <a:ext cx="2400000" cy="1800000"/>
          </a:xfrm>
          <a:prstGeom prst="rect">
            <a:avLst/>
          </a:prstGeom>
        </p:spPr>
      </p:pic>
      <p:pic>
        <p:nvPicPr>
          <p:cNvPr id="10" name="Mynd 9" descr="Mynd sem inniheldur fatna�ur, einstaklingur, innandyra, veggur&#10;&#10;Efni búið til af gervigreind getur verið með villum.">
            <a:extLst>
              <a:ext uri="{FF2B5EF4-FFF2-40B4-BE49-F238E27FC236}">
                <a16:creationId xmlns:a16="http://schemas.microsoft.com/office/drawing/2014/main" id="{159F3FB2-41F4-324C-012A-8AEB99917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47376" y="3565860"/>
            <a:ext cx="2400000" cy="1800000"/>
          </a:xfrm>
          <a:prstGeom prst="rect">
            <a:avLst/>
          </a:prstGeom>
        </p:spPr>
      </p:pic>
      <p:pic>
        <p:nvPicPr>
          <p:cNvPr id="12" name="Mynd 11" descr="Mynd sem inniheldur einstaklingur, fatna�ur, innandyra, sk�ri&#10;&#10;Efni búið til af gervigreind getur verið með villum.">
            <a:extLst>
              <a:ext uri="{FF2B5EF4-FFF2-40B4-BE49-F238E27FC236}">
                <a16:creationId xmlns:a16="http://schemas.microsoft.com/office/drawing/2014/main" id="{DEF5CE8E-8DA1-EEB6-DF37-D1F73B81B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43311" y="3565859"/>
            <a:ext cx="2400000" cy="1800000"/>
          </a:xfrm>
          <a:prstGeom prst="rect">
            <a:avLst/>
          </a:prstGeom>
        </p:spPr>
      </p:pic>
      <p:pic>
        <p:nvPicPr>
          <p:cNvPr id="19" name="Mynd 18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DF976D39-0A51-EE40-D174-2FA1C02D8F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2019220" y="3911345"/>
            <a:ext cx="626787" cy="629582"/>
          </a:xfrm>
          <a:prstGeom prst="ellipse">
            <a:avLst/>
          </a:prstGeom>
        </p:spPr>
      </p:pic>
      <p:pic>
        <p:nvPicPr>
          <p:cNvPr id="20" name="Mynd 19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01327BB7-319B-06D4-40F6-8D87A6BC51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2803794" y="3703822"/>
            <a:ext cx="626787" cy="629582"/>
          </a:xfrm>
          <a:prstGeom prst="ellipse">
            <a:avLst/>
          </a:prstGeom>
        </p:spPr>
      </p:pic>
      <p:pic>
        <p:nvPicPr>
          <p:cNvPr id="21" name="Mynd 20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C9D23288-BC57-8002-032D-78027DCB96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3977008" y="3850336"/>
            <a:ext cx="626787" cy="629582"/>
          </a:xfrm>
          <a:prstGeom prst="ellipse">
            <a:avLst/>
          </a:prstGeom>
        </p:spPr>
      </p:pic>
      <p:pic>
        <p:nvPicPr>
          <p:cNvPr id="22" name="Mynd 21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ECC9E829-011E-A721-48DA-7269B1BFB3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4980354" y="3860328"/>
            <a:ext cx="626787" cy="629582"/>
          </a:xfrm>
          <a:prstGeom prst="ellipse">
            <a:avLst/>
          </a:prstGeom>
        </p:spPr>
      </p:pic>
      <p:pic>
        <p:nvPicPr>
          <p:cNvPr id="23" name="Mynd 22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A217DA04-E664-C93A-45C4-2D004C3F60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6086970" y="3794998"/>
            <a:ext cx="626787" cy="629582"/>
          </a:xfrm>
          <a:prstGeom prst="ellipse">
            <a:avLst/>
          </a:prstGeom>
        </p:spPr>
      </p:pic>
      <p:pic>
        <p:nvPicPr>
          <p:cNvPr id="24" name="Mynd 23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4D9598F6-9522-EF77-D5D6-77153F521A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6803783" y="3703822"/>
            <a:ext cx="626787" cy="629582"/>
          </a:xfrm>
          <a:prstGeom prst="ellipse">
            <a:avLst/>
          </a:prstGeom>
        </p:spPr>
      </p:pic>
      <p:pic>
        <p:nvPicPr>
          <p:cNvPr id="25" name="Mynd 24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81357842-54C7-9E31-4C6B-86F77F236F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8157228" y="3429000"/>
            <a:ext cx="761406" cy="764801"/>
          </a:xfrm>
          <a:prstGeom prst="ellipse">
            <a:avLst/>
          </a:prstGeom>
        </p:spPr>
      </p:pic>
      <p:pic>
        <p:nvPicPr>
          <p:cNvPr id="26" name="Mynd 25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91ECA05E-CD4E-4606-586A-1CD47CD5D6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8926606" y="3382554"/>
            <a:ext cx="779414" cy="782890"/>
          </a:xfrm>
          <a:prstGeom prst="ellipse">
            <a:avLst/>
          </a:prstGeom>
        </p:spPr>
      </p:pic>
      <p:pic>
        <p:nvPicPr>
          <p:cNvPr id="27" name="Mynd 26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BECF99FE-A7D4-C39B-6F88-77A6C3BE12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0" t="1944" r="2987" b="3281"/>
          <a:stretch/>
        </p:blipFill>
        <p:spPr>
          <a:xfrm>
            <a:off x="4526206" y="3553825"/>
            <a:ext cx="480204" cy="4823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052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2800E4-16F4-4C03-CA7F-B04CEF62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2505456"/>
            <a:ext cx="3575304" cy="2331720"/>
          </a:xfrm>
        </p:spPr>
        <p:txBody>
          <a:bodyPr/>
          <a:lstStyle/>
          <a:p>
            <a:r>
              <a:rPr lang="en-US" noProof="0" dirty="0" err="1"/>
              <a:t>Verkefni</a:t>
            </a:r>
            <a:r>
              <a:rPr lang="en-US" dirty="0"/>
              <a:t>ð í </a:t>
            </a:r>
            <a:r>
              <a:rPr lang="en-US" dirty="0" err="1"/>
              <a:t>dag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F9B83-490C-3390-781C-B483ED3B5F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35557" y="394208"/>
            <a:ext cx="4123944" cy="6070600"/>
          </a:xfrm>
        </p:spPr>
        <p:txBody>
          <a:bodyPr>
            <a:normAutofit/>
          </a:bodyPr>
          <a:lstStyle/>
          <a:p>
            <a:r>
              <a:rPr lang="is-IS" dirty="0"/>
              <a:t>Eitt nafn, </a:t>
            </a:r>
            <a:r>
              <a:rPr lang="is-IS" dirty="0" err="1"/>
              <a:t>Hjálpari</a:t>
            </a:r>
            <a:endParaRPr lang="is-IS" dirty="0"/>
          </a:p>
          <a:p>
            <a:r>
              <a:rPr lang="is-IS" dirty="0"/>
              <a:t>Einfalt í framkvæmd</a:t>
            </a:r>
          </a:p>
          <a:p>
            <a:r>
              <a:rPr lang="is-IS" dirty="0"/>
              <a:t>Börnin velja sjálf að taka </a:t>
            </a:r>
            <a:br>
              <a:rPr lang="is-IS" dirty="0"/>
            </a:br>
            <a:r>
              <a:rPr lang="is-IS" dirty="0"/>
              <a:t>þátt, á þeirra forsendum</a:t>
            </a:r>
          </a:p>
          <a:p>
            <a:r>
              <a:rPr lang="is-IS" dirty="0"/>
              <a:t>Börnin spyrja starfsfólk hvort </a:t>
            </a:r>
            <a:br>
              <a:rPr lang="is-IS" dirty="0"/>
            </a:br>
            <a:r>
              <a:rPr lang="is-IS" dirty="0"/>
              <a:t>þau mega vera </a:t>
            </a:r>
            <a:r>
              <a:rPr lang="is-IS" dirty="0" err="1"/>
              <a:t>Hjálpari</a:t>
            </a:r>
            <a:r>
              <a:rPr lang="is-IS" dirty="0"/>
              <a:t> og </a:t>
            </a:r>
            <a:br>
              <a:rPr lang="is-IS" dirty="0"/>
            </a:br>
            <a:r>
              <a:rPr lang="is-IS" dirty="0"/>
              <a:t>geta þá sótt sér </a:t>
            </a:r>
            <a:br>
              <a:rPr lang="is-IS" dirty="0"/>
            </a:br>
            <a:r>
              <a:rPr lang="is-IS" dirty="0"/>
              <a:t>Hjálparamerki</a:t>
            </a:r>
          </a:p>
          <a:p>
            <a:r>
              <a:rPr lang="is-IS" dirty="0"/>
              <a:t>Sinna verkefnum sem starfsfólk frístundaheimilisins útvegar </a:t>
            </a:r>
          </a:p>
          <a:p>
            <a:r>
              <a:rPr lang="is-IS" dirty="0"/>
              <a:t>Engin tímamörk eða flokkuð verkefni</a:t>
            </a:r>
          </a:p>
          <a:p>
            <a:r>
              <a:rPr lang="is-IS" dirty="0" err="1"/>
              <a:t>Hjálparar</a:t>
            </a:r>
            <a:r>
              <a:rPr lang="is-IS" dirty="0"/>
              <a:t> eru frá 5-9 talsins, fer eftir hvort það sé eitthvað sérstakt í gangi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2EA1C7-D3E0-3A85-A153-33043FCC3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274552" y="5632704"/>
            <a:ext cx="1069848" cy="594360"/>
          </a:xfrm>
        </p:spPr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Mynd 5" descr="Mynd sem inniheldur fatna�ur, einstaklingur, sk�fatna�ur, innandyra&#10;&#10;Efni búið til af gervigreind getur verið með villum.">
            <a:extLst>
              <a:ext uri="{FF2B5EF4-FFF2-40B4-BE49-F238E27FC236}">
                <a16:creationId xmlns:a16="http://schemas.microsoft.com/office/drawing/2014/main" id="{8B4A28F1-81FB-CE75-45AE-D9C2CDA8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624"/>
          <a:stretch/>
        </p:blipFill>
        <p:spPr>
          <a:xfrm>
            <a:off x="8867180" y="661481"/>
            <a:ext cx="2184478" cy="3394953"/>
          </a:xfrm>
          <a:prstGeom prst="rect">
            <a:avLst/>
          </a:prstGeom>
        </p:spPr>
      </p:pic>
      <p:pic>
        <p:nvPicPr>
          <p:cNvPr id="11" name="Mynd 10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09D38870-49E1-8160-10C4-C49D4CAEA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8797628" y="1720685"/>
            <a:ext cx="553120" cy="555587"/>
          </a:xfrm>
          <a:prstGeom prst="ellipse">
            <a:avLst/>
          </a:prstGeom>
        </p:spPr>
      </p:pic>
      <p:pic>
        <p:nvPicPr>
          <p:cNvPr id="12" name="Mynd 11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CFD282AC-46B8-0C5C-6618-EBF0EEA2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9330238" y="1546698"/>
            <a:ext cx="449774" cy="451780"/>
          </a:xfrm>
          <a:prstGeom prst="ellipse">
            <a:avLst/>
          </a:prstGeom>
        </p:spPr>
      </p:pic>
      <p:pic>
        <p:nvPicPr>
          <p:cNvPr id="13" name="Mynd 12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195741DB-590B-1FEE-61E6-2DEB98EE4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9749125" y="1311080"/>
            <a:ext cx="449774" cy="451780"/>
          </a:xfrm>
          <a:prstGeom prst="ellipse">
            <a:avLst/>
          </a:prstGeom>
        </p:spPr>
      </p:pic>
      <p:pic>
        <p:nvPicPr>
          <p:cNvPr id="14" name="Mynd 13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8DEDBCBF-20F5-2F17-048F-0CC56727C8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10173749" y="1202999"/>
            <a:ext cx="449774" cy="451780"/>
          </a:xfrm>
          <a:prstGeom prst="ellipse">
            <a:avLst/>
          </a:prstGeom>
        </p:spPr>
      </p:pic>
      <p:pic>
        <p:nvPicPr>
          <p:cNvPr id="15" name="Mynd 14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C1DE70E2-A174-AEF9-E0B1-EC6993F902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10615447" y="1202999"/>
            <a:ext cx="449774" cy="4517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34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2EB2B4F-D3EF-FDB6-1E18-600A409F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 vera </a:t>
            </a:r>
            <a:r>
              <a:rPr lang="is-IS" dirty="0" err="1"/>
              <a:t>Hjálpari</a:t>
            </a:r>
            <a:endParaRPr lang="is-IS" dirty="0"/>
          </a:p>
        </p:txBody>
      </p:sp>
      <p:sp>
        <p:nvSpPr>
          <p:cNvPr id="3" name="Töflustaðgengill 2">
            <a:extLst>
              <a:ext uri="{FF2B5EF4-FFF2-40B4-BE49-F238E27FC236}">
                <a16:creationId xmlns:a16="http://schemas.microsoft.com/office/drawing/2014/main" id="{EE956112-735C-F164-18EC-E98238180698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04672" y="1472184"/>
            <a:ext cx="5948290" cy="3922776"/>
          </a:xfrm>
        </p:spPr>
        <p:txBody>
          <a:bodyPr/>
          <a:lstStyle/>
          <a:p>
            <a:r>
              <a:rPr lang="is-IS" dirty="0"/>
              <a:t>Börnin biðja um að vera </a:t>
            </a:r>
            <a:r>
              <a:rPr lang="is-IS" dirty="0" err="1"/>
              <a:t>Hjálpari</a:t>
            </a:r>
            <a:r>
              <a:rPr lang="is-IS" dirty="0"/>
              <a:t> og fá þá svona band um hálsinn</a:t>
            </a:r>
          </a:p>
          <a:p>
            <a:r>
              <a:rPr lang="is-IS" dirty="0"/>
              <a:t>Líta út eins og nafnspjöld starfsmanna, ákveðin ábyrgðartilfinning</a:t>
            </a:r>
          </a:p>
          <a:p>
            <a:r>
              <a:rPr lang="is-IS" dirty="0"/>
              <a:t>Böndin eru sýnileg og </a:t>
            </a:r>
            <a:br>
              <a:rPr lang="is-IS" dirty="0"/>
            </a:br>
            <a:r>
              <a:rPr lang="is-IS" dirty="0"/>
              <a:t>aðgengileg fyrir börnin svo þau </a:t>
            </a:r>
            <a:br>
              <a:rPr lang="is-IS" dirty="0"/>
            </a:br>
            <a:r>
              <a:rPr lang="is-IS" dirty="0"/>
              <a:t>geta náð í sjálf</a:t>
            </a:r>
          </a:p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23CCC43F-36F0-14E8-C25D-A22E4F230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Mynd 5" descr="Mynd sem inniheldur texti, �v�xtur&#10;&#10;Efni búið til af gervigreind getur verið með villum.">
            <a:extLst>
              <a:ext uri="{FF2B5EF4-FFF2-40B4-BE49-F238E27FC236}">
                <a16:creationId xmlns:a16="http://schemas.microsoft.com/office/drawing/2014/main" id="{11CA638F-50B0-AE7C-9939-6DFA499BE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3" t="3206" r="4770" b="3613"/>
          <a:stretch/>
        </p:blipFill>
        <p:spPr>
          <a:xfrm>
            <a:off x="7253419" y="933854"/>
            <a:ext cx="3784061" cy="5530954"/>
          </a:xfrm>
          <a:prstGeom prst="rect">
            <a:avLst/>
          </a:prstGeom>
        </p:spPr>
      </p:pic>
      <p:pic>
        <p:nvPicPr>
          <p:cNvPr id="8" name="Mynd 7" descr="Mynd sem inniheldur texti, r�nd�tt, dragreipi&#10;&#10;Efni búið til af gervigreind getur verið með villum.">
            <a:extLst>
              <a:ext uri="{FF2B5EF4-FFF2-40B4-BE49-F238E27FC236}">
                <a16:creationId xmlns:a16="http://schemas.microsoft.com/office/drawing/2014/main" id="{47D4FBC6-FAB2-104E-34DC-BDEB3430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692" y="2630254"/>
            <a:ext cx="1603614" cy="2138153"/>
          </a:xfrm>
          <a:prstGeom prst="ellipse">
            <a:avLst/>
          </a:prstGeom>
        </p:spPr>
      </p:pic>
      <p:pic>
        <p:nvPicPr>
          <p:cNvPr id="7" name="Mynd 6" descr="Mynd sem inniheldur hilla, texti, innandyra, sk�pur&#10;&#10;Efni búið til af gervigreind getur verið með villum.">
            <a:extLst>
              <a:ext uri="{FF2B5EF4-FFF2-40B4-BE49-F238E27FC236}">
                <a16:creationId xmlns:a16="http://schemas.microsoft.com/office/drawing/2014/main" id="{4F8230DC-206F-30EA-E583-2DEF7962E3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51" r="18063"/>
          <a:stretch/>
        </p:blipFill>
        <p:spPr>
          <a:xfrm>
            <a:off x="4134255" y="3963228"/>
            <a:ext cx="1289324" cy="28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0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EC65CF0-663F-5BC0-C601-38A6F61B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Dæmi um verkefni </a:t>
            </a:r>
            <a:r>
              <a:rPr lang="is-IS" dirty="0" err="1"/>
              <a:t>Hjálpara</a:t>
            </a:r>
            <a:endParaRPr lang="is-IS" dirty="0"/>
          </a:p>
        </p:txBody>
      </p:sp>
      <p:sp>
        <p:nvSpPr>
          <p:cNvPr id="3" name="Töflustaðgengill 2">
            <a:extLst>
              <a:ext uri="{FF2B5EF4-FFF2-40B4-BE49-F238E27FC236}">
                <a16:creationId xmlns:a16="http://schemas.microsoft.com/office/drawing/2014/main" id="{3A19BFFC-A019-C1B9-42F9-E1953755361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  <p:txBody>
          <a:bodyPr/>
          <a:lstStyle/>
          <a:p>
            <a:r>
              <a:rPr lang="is-IS" dirty="0"/>
              <a:t>Raða skóm og töskum í fatahengi</a:t>
            </a:r>
          </a:p>
          <a:p>
            <a:r>
              <a:rPr lang="is-IS" dirty="0"/>
              <a:t>Taka upp perlur og annað af gólfinu</a:t>
            </a:r>
          </a:p>
          <a:p>
            <a:r>
              <a:rPr lang="is-IS" dirty="0"/>
              <a:t>Fara og bjóða upp á ávexti (önnur skál fyrir matarafganga)</a:t>
            </a:r>
          </a:p>
          <a:p>
            <a:r>
              <a:rPr lang="is-IS" dirty="0"/>
              <a:t>Safna saman dóti á útisvæði</a:t>
            </a:r>
          </a:p>
          <a:p>
            <a:r>
              <a:rPr lang="is-IS" dirty="0"/>
              <a:t>Raða bókum í bókahorni</a:t>
            </a:r>
          </a:p>
          <a:p>
            <a:r>
              <a:rPr lang="is-IS" dirty="0"/>
              <a:t>Finna barn sem þarf að senda heim/á æfingu fyrir listastarfmann</a:t>
            </a:r>
          </a:p>
          <a:p>
            <a:r>
              <a:rPr lang="is-IS" dirty="0"/>
              <a:t>Þrífa borð og fleira</a:t>
            </a:r>
          </a:p>
          <a:p>
            <a:r>
              <a:rPr lang="is-IS" dirty="0"/>
              <a:t>Hjálpa til við frágang í matsal eða annars staðar</a:t>
            </a:r>
          </a:p>
          <a:p>
            <a:r>
              <a:rPr lang="is-IS" dirty="0"/>
              <a:t>Allt sem okkur eða börnunum dettur í hug </a:t>
            </a:r>
            <a:r>
              <a:rPr lang="is-IS" dirty="0">
                <a:sym typeface="Wingdings" panose="05000000000000000000" pitchFamily="2" charset="2"/>
              </a:rPr>
              <a:t></a:t>
            </a:r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78705E41-F64A-1F4E-C73B-5E3C89895A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Mynd 5" descr="Mynd sem inniheldur einstaklingur, innandyra, matur&#10;&#10;Efni búið til af gervigreind getur verið með villum.">
            <a:extLst>
              <a:ext uri="{FF2B5EF4-FFF2-40B4-BE49-F238E27FC236}">
                <a16:creationId xmlns:a16="http://schemas.microsoft.com/office/drawing/2014/main" id="{F7C39810-0ABC-F953-2510-334E91FB0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617" y="1461484"/>
            <a:ext cx="3239311" cy="4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C24502-54AC-A744-250B-0C85D94A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539496"/>
            <a:ext cx="5961888" cy="1527048"/>
          </a:xfrm>
        </p:spPr>
        <p:txBody>
          <a:bodyPr/>
          <a:lstStyle/>
          <a:p>
            <a:r>
              <a:rPr lang="en-US" dirty="0" err="1"/>
              <a:t>Hverju</a:t>
            </a:r>
            <a:r>
              <a:rPr lang="en-US" dirty="0"/>
              <a:t> </a:t>
            </a:r>
            <a:r>
              <a:rPr lang="en-US" dirty="0" err="1"/>
              <a:t>hefur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skilað</a:t>
            </a:r>
            <a:r>
              <a:rPr lang="en-US" dirty="0"/>
              <a:t>?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A9C6974-BA77-5260-E3BA-4C2A93C7C1C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6072" y="1732787"/>
            <a:ext cx="5095154" cy="4197096"/>
          </a:xfrm>
        </p:spPr>
        <p:txBody>
          <a:bodyPr>
            <a:noAutofit/>
          </a:bodyPr>
          <a:lstStyle/>
          <a:p>
            <a:r>
              <a:rPr lang="is-IS" dirty="0"/>
              <a:t>Eflir börnin til þátttöku </a:t>
            </a:r>
          </a:p>
          <a:p>
            <a:r>
              <a:rPr lang="is-IS" dirty="0"/>
              <a:t>Tækifæri til að sýna ábyrgð og að hjálpa til við alls kyns verkefni á frístundaheimilinu</a:t>
            </a:r>
          </a:p>
          <a:p>
            <a:r>
              <a:rPr lang="en-US" dirty="0" err="1"/>
              <a:t>Börnunum</a:t>
            </a:r>
            <a:r>
              <a:rPr lang="en-US" dirty="0"/>
              <a:t> </a:t>
            </a:r>
            <a:r>
              <a:rPr lang="en-US" dirty="0" err="1"/>
              <a:t>finnst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skemmtilegt</a:t>
            </a:r>
            <a:r>
              <a:rPr lang="en-US" dirty="0"/>
              <a:t> og </a:t>
            </a:r>
            <a:r>
              <a:rPr lang="en-US" dirty="0" err="1"/>
              <a:t>óska</a:t>
            </a:r>
            <a:r>
              <a:rPr lang="en-US" dirty="0"/>
              <a:t> oft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vera </a:t>
            </a:r>
            <a:r>
              <a:rPr lang="en-US" dirty="0" err="1"/>
              <a:t>hjálpari</a:t>
            </a:r>
            <a:r>
              <a:rPr lang="en-US" dirty="0"/>
              <a:t>, </a:t>
            </a:r>
            <a:r>
              <a:rPr lang="en-US" dirty="0" err="1"/>
              <a:t>t.d.</a:t>
            </a:r>
            <a:r>
              <a:rPr lang="en-US" dirty="0"/>
              <a:t> </a:t>
            </a: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sjá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sinna</a:t>
            </a:r>
            <a:r>
              <a:rPr lang="en-US" dirty="0"/>
              <a:t> </a:t>
            </a:r>
            <a:r>
              <a:rPr lang="en-US" dirty="0" err="1"/>
              <a:t>einhverju</a:t>
            </a:r>
            <a:r>
              <a:rPr lang="en-US" dirty="0"/>
              <a:t> </a:t>
            </a:r>
            <a:r>
              <a:rPr lang="en-US" dirty="0" err="1"/>
              <a:t>hlutverki</a:t>
            </a:r>
            <a:endParaRPr lang="en-US" dirty="0"/>
          </a:p>
          <a:p>
            <a:r>
              <a:rPr lang="en-US" dirty="0" err="1"/>
              <a:t>Þeim</a:t>
            </a:r>
            <a:r>
              <a:rPr lang="en-US" dirty="0"/>
              <a:t> </a:t>
            </a:r>
            <a:r>
              <a:rPr lang="en-US" dirty="0" err="1"/>
              <a:t>finnst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áhrif</a:t>
            </a:r>
            <a:r>
              <a:rPr lang="en-US" dirty="0"/>
              <a:t>, vera </a:t>
            </a:r>
            <a:r>
              <a:rPr lang="en-US" dirty="0" err="1"/>
              <a:t>partur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starfsmannahópnum</a:t>
            </a:r>
            <a:r>
              <a:rPr lang="en-US" dirty="0"/>
              <a:t> í </a:t>
            </a:r>
            <a:r>
              <a:rPr lang="en-US" dirty="0" err="1"/>
              <a:t>ákveðnu</a:t>
            </a:r>
            <a:r>
              <a:rPr lang="en-US" dirty="0"/>
              <a:t> </a:t>
            </a:r>
            <a:r>
              <a:rPr lang="en-US" dirty="0" err="1"/>
              <a:t>magni</a:t>
            </a:r>
            <a:r>
              <a:rPr lang="en-US" dirty="0"/>
              <a:t> og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tilfinningu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tilheyra</a:t>
            </a:r>
            <a:r>
              <a:rPr lang="en-US" dirty="0"/>
              <a:t> </a:t>
            </a:r>
            <a:r>
              <a:rPr lang="en-US" dirty="0" err="1"/>
              <a:t>Dalheimum</a:t>
            </a:r>
            <a:endParaRPr lang="en-US" dirty="0"/>
          </a:p>
          <a:p>
            <a:r>
              <a:rPr lang="en-US" dirty="0" err="1"/>
              <a:t>Börnin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týnd</a:t>
            </a:r>
            <a:r>
              <a:rPr lang="en-US" dirty="0"/>
              <a:t> </a:t>
            </a:r>
            <a:r>
              <a:rPr lang="en-US" dirty="0" err="1"/>
              <a:t>óska</a:t>
            </a:r>
            <a:r>
              <a:rPr lang="en-US" dirty="0"/>
              <a:t> oft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vera </a:t>
            </a:r>
            <a:r>
              <a:rPr lang="en-US" dirty="0" err="1"/>
              <a:t>Hjálpari</a:t>
            </a:r>
            <a:r>
              <a:rPr lang="en-US" dirty="0"/>
              <a:t>, </a:t>
            </a:r>
            <a:r>
              <a:rPr lang="en-US" dirty="0" err="1"/>
              <a:t>t.d.</a:t>
            </a:r>
            <a:r>
              <a:rPr lang="en-US" dirty="0"/>
              <a:t> </a:t>
            </a: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vinir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farnir</a:t>
            </a:r>
            <a:r>
              <a:rPr lang="en-US" dirty="0"/>
              <a:t> á </a:t>
            </a:r>
            <a:r>
              <a:rPr lang="en-US" dirty="0" err="1"/>
              <a:t>æfingar</a:t>
            </a:r>
            <a:endParaRPr lang="en-US" dirty="0"/>
          </a:p>
          <a:p>
            <a:r>
              <a:rPr lang="en-US" dirty="0" err="1"/>
              <a:t>Einnig</a:t>
            </a:r>
            <a:r>
              <a:rPr lang="en-US" dirty="0"/>
              <a:t>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bjóða</a:t>
            </a:r>
            <a:r>
              <a:rPr lang="en-US" dirty="0"/>
              <a:t> </a:t>
            </a:r>
            <a:r>
              <a:rPr lang="en-US" dirty="0" err="1"/>
              <a:t>þeim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týnd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eirðarlaus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vera </a:t>
            </a:r>
            <a:r>
              <a:rPr lang="en-US" dirty="0" err="1"/>
              <a:t>Hjálpari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765AE-8EB5-D371-C0B2-DA072125B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274552" y="5632704"/>
            <a:ext cx="1069848" cy="594360"/>
          </a:xfrm>
        </p:spPr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Mynd 4" descr="Mynd sem inniheldur einstaklingur, fatna�ur, sm�barn, ungbarn&#10;&#10;Efni búið til af gervigreind getur verið með villum.">
            <a:extLst>
              <a:ext uri="{FF2B5EF4-FFF2-40B4-BE49-F238E27FC236}">
                <a16:creationId xmlns:a16="http://schemas.microsoft.com/office/drawing/2014/main" id="{BD3A71E9-D70A-FD3F-9D84-98D2CA8B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40" b="19274"/>
          <a:stretch/>
        </p:blipFill>
        <p:spPr>
          <a:xfrm>
            <a:off x="7021413" y="744166"/>
            <a:ext cx="2417257" cy="26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7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60F6F-E490-BF7A-A8DB-59FD2206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56" y="2701566"/>
            <a:ext cx="9464040" cy="2459736"/>
          </a:xfrm>
        </p:spPr>
        <p:txBody>
          <a:bodyPr/>
          <a:lstStyle/>
          <a:p>
            <a:r>
              <a:rPr lang="en-US" dirty="0" err="1"/>
              <a:t>Takk</a:t>
            </a:r>
            <a:r>
              <a:rPr lang="en-US" dirty="0"/>
              <a:t> </a:t>
            </a:r>
            <a:r>
              <a:rPr lang="en-US" dirty="0" err="1"/>
              <a:t>fyrir</a:t>
            </a:r>
            <a:endParaRPr lang="en-US" dirty="0"/>
          </a:p>
        </p:txBody>
      </p:sp>
      <p:pic>
        <p:nvPicPr>
          <p:cNvPr id="9" name="Staðgengill myndar 8" descr="Mynd sem inniheldur fatna�ur, einstaklingur, innandyra, bor�&#10;&#10;Efni búið til af gervigreind getur verið með villum.">
            <a:extLst>
              <a:ext uri="{FF2B5EF4-FFF2-40B4-BE49-F238E27FC236}">
                <a16:creationId xmlns:a16="http://schemas.microsoft.com/office/drawing/2014/main" id="{3C0A28E2-61AE-2D43-3ABF-F4A24BEBAB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179" t="1440" r="19770" b="7182"/>
          <a:stretch/>
        </p:blipFill>
        <p:spPr>
          <a:xfrm>
            <a:off x="3783754" y="1215956"/>
            <a:ext cx="3470444" cy="3171217"/>
          </a:xfrm>
        </p:spPr>
      </p:pic>
      <p:pic>
        <p:nvPicPr>
          <p:cNvPr id="6" name="Mynd 5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91C60545-F6F1-6F6C-846C-A1ED4DD3B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5011158" y="1696698"/>
            <a:ext cx="660068" cy="663012"/>
          </a:xfrm>
          <a:prstGeom prst="ellipse">
            <a:avLst/>
          </a:prstGeom>
        </p:spPr>
      </p:pic>
      <p:pic>
        <p:nvPicPr>
          <p:cNvPr id="7" name="Mynd 6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C315567F-44E7-E324-E68B-0867EC9493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4279573" y="1438093"/>
            <a:ext cx="660067" cy="663011"/>
          </a:xfrm>
          <a:prstGeom prst="ellipse">
            <a:avLst/>
          </a:prstGeom>
        </p:spPr>
      </p:pic>
      <p:pic>
        <p:nvPicPr>
          <p:cNvPr id="8" name="Mynd 7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6D7EF1EF-31F7-AC65-B965-A00D56ED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" t="1944" r="2987" b="3281"/>
          <a:stretch/>
        </p:blipFill>
        <p:spPr>
          <a:xfrm>
            <a:off x="6299857" y="1511662"/>
            <a:ext cx="761215" cy="7646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38017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415">
      <a:dk1>
        <a:srgbClr val="3B3B3B"/>
      </a:dk1>
      <a:lt1>
        <a:sysClr val="window" lastClr="FFFFFF"/>
      </a:lt1>
      <a:dk2>
        <a:srgbClr val="262626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7030A0"/>
      </a:accent4>
      <a:accent5>
        <a:srgbClr val="B92AD6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">
      <a:majorFont>
        <a:latin typeface="Narkisim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66931380_win32_KB_V5" id="{1B786C8D-2177-4A5A-9718-032A412214C6}" vid="{EA647B36-C19D-492E-9711-2F7B3523F3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450B55-B496-4B49-9DD2-B71AB023CA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A27D8E-DE3D-481C-905D-44ADCF801F7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C9F46F3-DDE7-46C7-84BC-59C1156F2B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1430</TotalTime>
  <Words>421</Words>
  <Application>Microsoft Office PowerPoint</Application>
  <PresentationFormat>Víðskjár</PresentationFormat>
  <Paragraphs>50</Paragraphs>
  <Slides>9</Slides>
  <Notes>1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6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9</vt:i4>
      </vt:variant>
    </vt:vector>
  </HeadingPairs>
  <TitlesOfParts>
    <vt:vector size="16" baseType="lpstr">
      <vt:lpstr>Arial</vt:lpstr>
      <vt:lpstr>Calibri</vt:lpstr>
      <vt:lpstr>Franklin Gothic Book</vt:lpstr>
      <vt:lpstr>Narkisim</vt:lpstr>
      <vt:lpstr>Tenorite</vt:lpstr>
      <vt:lpstr>Wingdings</vt:lpstr>
      <vt:lpstr>Custom</vt:lpstr>
      <vt:lpstr>Hjálparar í Dalheimum</vt:lpstr>
      <vt:lpstr>Hvernig þetta byrjaði</vt:lpstr>
      <vt:lpstr>Minions verkefnið</vt:lpstr>
      <vt:lpstr>Minions verkefnið</vt:lpstr>
      <vt:lpstr>Verkefnið í dag</vt:lpstr>
      <vt:lpstr>Að vera Hjálpari</vt:lpstr>
      <vt:lpstr>Dæmi um verkefni Hjálpara</vt:lpstr>
      <vt:lpstr>Hverju hefur þetta skilað?</vt:lpstr>
      <vt:lpstr>Takk fyrir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Lilja Marta Jökulsdóttir</dc:creator>
  <cp:lastModifiedBy>Lilja Marta Jökulsdóttir</cp:lastModifiedBy>
  <cp:revision>8</cp:revision>
  <dcterms:created xsi:type="dcterms:W3CDTF">2025-05-05T10:25:08Z</dcterms:created>
  <dcterms:modified xsi:type="dcterms:W3CDTF">2025-05-07T08:25:08Z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