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4"/>
    <p:sldMasterId id="214748370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Instrument Sans SemiBold"/>
      <p:regular r:id="rId18"/>
      <p:bold r:id="rId19"/>
      <p:italic r:id="rId20"/>
      <p:boldItalic r:id="rId21"/>
    </p:embeddedFont>
    <p:embeddedFont>
      <p:font typeface="Instrument Sans Medium"/>
      <p:regular r:id="rId22"/>
      <p:bold r:id="rId23"/>
      <p:italic r:id="rId24"/>
      <p:boldItalic r:id="rId25"/>
    </p:embeddedFont>
    <p:embeddedFont>
      <p:font typeface="Instrumen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InstrumentSansSemiBold-italic.fntdata"/><Relationship Id="rId22" Type="http://schemas.openxmlformats.org/officeDocument/2006/relationships/font" Target="fonts/InstrumentSansMedium-regular.fntdata"/><Relationship Id="rId21" Type="http://schemas.openxmlformats.org/officeDocument/2006/relationships/font" Target="fonts/InstrumentSansSemiBold-boldItalic.fntdata"/><Relationship Id="rId24" Type="http://schemas.openxmlformats.org/officeDocument/2006/relationships/font" Target="fonts/InstrumentSansMedium-italic.fntdata"/><Relationship Id="rId23" Type="http://schemas.openxmlformats.org/officeDocument/2006/relationships/font" Target="fonts/InstrumentSansMedium-bold.fntdata"/><Relationship Id="rId26" Type="http://schemas.openxmlformats.org/officeDocument/2006/relationships/font" Target="fonts/InstrumentSans-regular.fntdata"/><Relationship Id="rId25" Type="http://schemas.openxmlformats.org/officeDocument/2006/relationships/font" Target="fonts/InstrumentSansMedium-boldItalic.fntdata"/><Relationship Id="rId28" Type="http://schemas.openxmlformats.org/officeDocument/2006/relationships/font" Target="fonts/InstrumentSans-italic.fntdata"/><Relationship Id="rId27" Type="http://schemas.openxmlformats.org/officeDocument/2006/relationships/font" Target="fonts/InstrumentSans-bold.fntdata"/><Relationship Id="rId29" Type="http://schemas.openxmlformats.org/officeDocument/2006/relationships/font" Target="fonts/Instrument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strumentSansSemiBold-bold.fntdata"/><Relationship Id="rId18" Type="http://schemas.openxmlformats.org/officeDocument/2006/relationships/font" Target="fonts/Instrument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557775df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557775df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Verkefnið Farsæld til framtíðar er forvarnarverkefni fyrir börn í 7. bekk í Fella- og Hólabrekkuskóla. Um er að ræða samstarfsverkefni grunnskólahluta Skóla- og frístundadeildar Suðurmiðstöðvar, frístundamiðstöðvarinnar Miðbergs og Fella- og Hólabrekkuskóla. Verkefnið er tilraunaverkefni til eins árs, skólaársins 2024 – 2025 með möguleika á áframhaldi.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5557775df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5557775df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5557775df1_4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5557775df1_4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557775df1_1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557775df1_1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557775df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557775df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Verkefninu er ætlað að bregðast við þeim áskorunum sem staðið er frammi fyrir í málefnum barna- og unglinga. Ljóst er að þörf er á markvissari forvörnum á sviði samskipta, félagsfærni og geðræktar m.t.t. félagslega breyta og bakrunns nemanda. Verkefnið leggur sérstaka áherslu á nemendur á miðstigi með því markmiði að koma í veg fyrir frekari vanda á unglings- og framhaldsskólastigi.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Með snemmtækri íhlutun og skilgreindu samstarfi stofnana hverfisins aukast líkur á árangri í einstökum málum sem aftur hefur áhrif á námsárangur, líðan og sjálfsmynd unglinga. Allt þetta eykur jafnframt líkur á farsæld á fullorðinsárum. 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5557775df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5557775d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557775df1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557775df1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557775df1_4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557775df1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557775df1_1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557775df1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557775df1_1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557775df1_1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557775df1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557775df1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motions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pic>
        <p:nvPicPr>
          <p:cNvPr descr="A portrait of a smiling woman in casual attire. " id="57" name="Google Shape;57;p14"/>
          <p:cNvPicPr preferRelativeResize="0"/>
          <p:nvPr/>
        </p:nvPicPr>
        <p:blipFill rotWithShape="1">
          <a:blip r:embed="rId2">
            <a:alphaModFix/>
          </a:blip>
          <a:srcRect b="23377" l="26958" r="35832" t="0"/>
          <a:stretch/>
        </p:blipFill>
        <p:spPr>
          <a:xfrm>
            <a:off x="284700" y="1847700"/>
            <a:ext cx="2055000" cy="2820900"/>
          </a:xfrm>
          <a:prstGeom prst="roundRect">
            <a:avLst>
              <a:gd fmla="val 15597" name="adj"/>
            </a:avLst>
          </a:prstGeom>
          <a:noFill/>
          <a:ln>
            <a:noFill/>
          </a:ln>
        </p:spPr>
      </p:pic>
      <p:pic>
        <p:nvPicPr>
          <p:cNvPr descr="A confident man stands with his arms crossed in front of a white background. " id="58" name="Google Shape;58;p14"/>
          <p:cNvPicPr preferRelativeResize="0"/>
          <p:nvPr/>
        </p:nvPicPr>
        <p:blipFill rotWithShape="1">
          <a:blip r:embed="rId3">
            <a:alphaModFix/>
          </a:blip>
          <a:srcRect b="1224" l="28620" r="23422" t="0"/>
          <a:stretch/>
        </p:blipFill>
        <p:spPr>
          <a:xfrm>
            <a:off x="4629476" y="1847700"/>
            <a:ext cx="2055000" cy="2820900"/>
          </a:xfrm>
          <a:prstGeom prst="roundRect">
            <a:avLst>
              <a:gd fmla="val 15616" name="adj"/>
            </a:avLst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3" type="subTitle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4" type="subTitle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5" type="subTitle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6" type="subTitle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7" type="subTitle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8" type="subTitle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grpSp>
        <p:nvGrpSpPr>
          <p:cNvPr id="69" name="Google Shape;69;p15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 rotWithShape="1">
            <a:blip r:embed="rId3">
              <a:alphaModFix/>
            </a:blip>
            <a:srcRect b="0" l="0" r="0" t="25727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subTitle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i="1" sz="12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79" name="Google Shape;79;p16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80" name="Google Shape;80;p16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6"/>
            <p:cNvPicPr preferRelativeResize="0"/>
            <p:nvPr/>
          </p:nvPicPr>
          <p:blipFill rotWithShape="1">
            <a:blip r:embed="rId3">
              <a:alphaModFix/>
            </a:blip>
            <a:srcRect b="0" l="0" r="0" t="25727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4 elements">
  <p:cSld name="BLANK_1_1_1_1_1_1_1_1_1_1_1_2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3" type="body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4" type="body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5" type="subTitle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7" type="subTitle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8" type="subTitle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4" type="subTitle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5" type="subTitle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6" type="subTitle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7" type="subTitle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6 elements">
  <p:cSld name="BLANK_1_1_1_1_1_1_1_1_1_1_1_2_1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anchorCtr="0" anchor="t" bIns="91425" lIns="137150" spcFirstLastPara="1" rIns="9025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6" type="body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9" type="subTitle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3" type="subTitle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4" type="subTitle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5" type="subTitle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6" type="subTitle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7" type="subTitle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8" type="subTitle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9" type="subTitle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20" type="subTitle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21" type="subTitle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22" type="subTitle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3" type="subTitle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1_1_1_1_1_1_1_2_1_1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9"/>
          <p:cNvSpPr/>
          <p:nvPr>
            <p:ph idx="2" type="pic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19"/>
          <p:cNvSpPr/>
          <p:nvPr>
            <p:ph idx="3" type="pic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19"/>
          <p:cNvSpPr/>
          <p:nvPr>
            <p:ph idx="4" type="pic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9"/>
          <p:cNvSpPr/>
          <p:nvPr>
            <p:ph idx="5" type="pic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19"/>
          <p:cNvSpPr/>
          <p:nvPr>
            <p:ph idx="6" type="pic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9"/>
          <p:cNvSpPr/>
          <p:nvPr>
            <p:ph idx="7" type="pic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8" type="body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9" type="body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3" type="body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4" type="body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5" type="body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 2">
  <p:cSld name="BLANK_1_1_1_1_1_1_1_1_1_1_1_2_1_1_1"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4" type="body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5" type="body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6" type="body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3" name="Google Shape;153;p20"/>
          <p:cNvSpPr/>
          <p:nvPr>
            <p:ph idx="9" type="pic"/>
          </p:nvPr>
        </p:nvSpPr>
        <p:spPr>
          <a:xfrm>
            <a:off x="28201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4" name="Google Shape;154;p20"/>
          <p:cNvSpPr/>
          <p:nvPr>
            <p:ph idx="13" type="pic"/>
          </p:nvPr>
        </p:nvSpPr>
        <p:spPr>
          <a:xfrm>
            <a:off x="173544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0"/>
          <p:cNvSpPr/>
          <p:nvPr>
            <p:ph idx="14" type="pic"/>
          </p:nvPr>
        </p:nvSpPr>
        <p:spPr>
          <a:xfrm>
            <a:off x="318887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0"/>
          <p:cNvSpPr/>
          <p:nvPr>
            <p:ph idx="15" type="pic"/>
          </p:nvPr>
        </p:nvSpPr>
        <p:spPr>
          <a:xfrm>
            <a:off x="464229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7" name="Google Shape;157;p20"/>
          <p:cNvSpPr/>
          <p:nvPr>
            <p:ph idx="16" type="pic"/>
          </p:nvPr>
        </p:nvSpPr>
        <p:spPr>
          <a:xfrm>
            <a:off x="609572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8" name="Google Shape;158;p20"/>
          <p:cNvSpPr/>
          <p:nvPr>
            <p:ph idx="17" type="pic"/>
          </p:nvPr>
        </p:nvSpPr>
        <p:spPr>
          <a:xfrm>
            <a:off x="754915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9" name="Google Shape;159;p20"/>
          <p:cNvSpPr txBox="1"/>
          <p:nvPr>
            <p:ph idx="18" type="body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9" type="body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20" type="body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2" name="Google Shape;162;p20"/>
          <p:cNvSpPr txBox="1"/>
          <p:nvPr>
            <p:ph idx="21" type="body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22" type="body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23" type="body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3" type="body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indent="-228600" lvl="1" marL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indent="-228600" lvl="2" marL="1371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indent="-228600" lvl="3" marL="1828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indent="-228600" lvl="4" marL="2286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indent="-228600" lvl="5" marL="2743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indent="-228600" lvl="6" marL="3200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indent="-228600" lvl="7" marL="3657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indent="-228600" lvl="8" marL="4114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2" name="Google Shape;172;p22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5294" name="adj"/>
            </a:avLst>
          </a:prstGeom>
          <a:noFill/>
          <a:ln>
            <a:noFill/>
          </a:ln>
        </p:spPr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22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5" name="Google Shape;175;p22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510" name="adj"/>
            </a:avLst>
          </a:prstGeom>
          <a:noFill/>
          <a:ln>
            <a:noFill/>
          </a:ln>
        </p:spPr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80" name="Google Shape;180;p23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3">
  <p:cSld name="BLANK_1_1_1_2_3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640" name="adj"/>
            </a:avLst>
          </a:prstGeom>
          <a:noFill/>
          <a:ln>
            <a:noFill/>
          </a:ln>
        </p:spPr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7" name="Google Shape;187;p24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4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0" name="Google Shape;190;p24"/>
          <p:cNvSpPr txBox="1"/>
          <p:nvPr>
            <p:ph idx="4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4" name="Google Shape;194;p25"/>
          <p:cNvSpPr/>
          <p:nvPr>
            <p:ph idx="2" type="pic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5" name="Google Shape;195;p2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6" name="Google Shape;196;p25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8" name="Google Shape;198;p25"/>
          <p:cNvSpPr txBox="1"/>
          <p:nvPr>
            <p:ph idx="4" type="body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5"/>
          <p:cNvSpPr txBox="1"/>
          <p:nvPr>
            <p:ph idx="5" type="title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locks- two ideas">
  <p:cSld name="CUSTOM_5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3" name="Google Shape;203;p26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elements">
  <p:cSld name="CUSTOM_6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207" name="Google Shape;207;p27"/>
          <p:cNvSpPr/>
          <p:nvPr>
            <p:ph idx="2" type="pic"/>
          </p:nvPr>
        </p:nvSpPr>
        <p:spPr>
          <a:xfrm>
            <a:off x="4629600" y="2630549"/>
            <a:ext cx="4227300" cy="2038200"/>
          </a:xfrm>
          <a:prstGeom prst="roundRect">
            <a:avLst>
              <a:gd fmla="val 9982" name="adj"/>
            </a:avLst>
          </a:prstGeom>
          <a:noFill/>
          <a:ln>
            <a:noFill/>
          </a:ln>
        </p:spPr>
      </p:sp>
      <p:sp>
        <p:nvSpPr>
          <p:cNvPr id="208" name="Google Shape;208;p27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9" name="Google Shape;209;p27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rious boxes">
  <p:cSld name="CUSTOM_6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>
            <p:ph idx="2" type="pic"/>
          </p:nvPr>
        </p:nvSpPr>
        <p:spPr>
          <a:xfrm>
            <a:off x="4630975" y="1365900"/>
            <a:ext cx="2055000" cy="3302700"/>
          </a:xfrm>
          <a:prstGeom prst="roundRect">
            <a:avLst>
              <a:gd fmla="val 11973" name="adj"/>
            </a:avLst>
          </a:prstGeom>
          <a:noFill/>
          <a:ln>
            <a:noFill/>
          </a:ln>
        </p:spPr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3" type="body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/>
        </p:txBody>
      </p:sp>
      <p:sp>
        <p:nvSpPr>
          <p:cNvPr id="215" name="Google Shape;215;p28"/>
          <p:cNvSpPr txBox="1"/>
          <p:nvPr>
            <p:ph idx="4" type="body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28"/>
          <p:cNvSpPr txBox="1"/>
          <p:nvPr>
            <p:ph idx="5" type="body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8" name="Google Shape;218;p28"/>
          <p:cNvSpPr txBox="1"/>
          <p:nvPr>
            <p:ph idx="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9" name="Google Shape;219;p28"/>
          <p:cNvSpPr txBox="1"/>
          <p:nvPr>
            <p:ph idx="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0" name="Google Shape;220;p28"/>
          <p:cNvSpPr txBox="1"/>
          <p:nvPr>
            <p:ph idx="8" type="subTitle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1" name="Google Shape;221;p28"/>
          <p:cNvSpPr txBox="1"/>
          <p:nvPr>
            <p:ph idx="9" type="subTitle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89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3">
  <p:cSld name="BLANK_1_1_1_1_1_1_1_1_1_1_1_1_1_1_3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>
            <p:ph idx="2" type="pic"/>
          </p:nvPr>
        </p:nvSpPr>
        <p:spPr>
          <a:xfrm>
            <a:off x="6802025" y="1372800"/>
            <a:ext cx="2058600" cy="3296700"/>
          </a:xfrm>
          <a:prstGeom prst="roundRect">
            <a:avLst>
              <a:gd fmla="val 11530" name="adj"/>
            </a:avLst>
          </a:prstGeom>
          <a:noFill/>
          <a:ln>
            <a:noFill/>
          </a:ln>
        </p:spPr>
      </p:sp>
      <p:sp>
        <p:nvSpPr>
          <p:cNvPr id="225" name="Google Shape;225;p2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9" name="Google Shape;229;p29"/>
          <p:cNvSpPr txBox="1"/>
          <p:nvPr>
            <p:ph idx="4" type="body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0" name="Google Shape;230;p29"/>
          <p:cNvSpPr txBox="1"/>
          <p:nvPr>
            <p:ph idx="5" type="title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6" type="title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2" name="Google Shape;232;p29"/>
          <p:cNvSpPr txBox="1"/>
          <p:nvPr>
            <p:ph idx="7" type="body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3" name="Google Shape;233;p29"/>
          <p:cNvSpPr txBox="1"/>
          <p:nvPr>
            <p:ph idx="8" type="title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4" name="Google Shape;234;p29"/>
          <p:cNvSpPr txBox="1"/>
          <p:nvPr>
            <p:ph idx="9" type="title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5" name="Google Shape;235;p29"/>
          <p:cNvSpPr txBox="1"/>
          <p:nvPr>
            <p:ph idx="13" type="body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idx="14" type="title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7" name="Google Shape;237;p29"/>
          <p:cNvSpPr txBox="1"/>
          <p:nvPr>
            <p:ph idx="15" type="title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1">
  <p:cSld name="BLANK_1_1_1_1_2_2_3">
    <p:bg>
      <p:bgPr>
        <a:solidFill>
          <a:schemeClr val="lt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40" name="Google Shape;240;p3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3" name="Google Shape;243;p30"/>
          <p:cNvSpPr txBox="1"/>
          <p:nvPr>
            <p:ph idx="4" type="subTitle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4" name="Google Shape;244;p30"/>
          <p:cNvSpPr txBox="1"/>
          <p:nvPr>
            <p:ph idx="5" type="subTitle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6" type="subTitle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6" name="Google Shape;246;p30"/>
          <p:cNvSpPr txBox="1"/>
          <p:nvPr>
            <p:ph idx="7" type="body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247" name="Google Shape;247;p30"/>
          <p:cNvSpPr txBox="1"/>
          <p:nvPr>
            <p:ph idx="8" type="subTitle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8" name="Google Shape;248;p30"/>
          <p:cNvSpPr txBox="1"/>
          <p:nvPr>
            <p:ph idx="9" type="subTitle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9" name="Google Shape;249;p30"/>
          <p:cNvSpPr txBox="1"/>
          <p:nvPr>
            <p:ph idx="13" type="body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50" name="Google Shape;250;p30"/>
          <p:cNvSpPr txBox="1"/>
          <p:nvPr>
            <p:ph idx="14" type="subTitle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1" name="Google Shape;251;p30"/>
          <p:cNvSpPr txBox="1"/>
          <p:nvPr>
            <p:ph idx="15" type="subTitle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2" name="Google Shape;252;p30"/>
          <p:cNvSpPr txBox="1"/>
          <p:nvPr>
            <p:ph idx="16" type="body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53" name="Google Shape;253;p30"/>
          <p:cNvSpPr txBox="1"/>
          <p:nvPr>
            <p:ph idx="17" type="subTitle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4" name="Google Shape;254;p30"/>
          <p:cNvSpPr txBox="1"/>
          <p:nvPr>
            <p:ph idx="18" type="subTitle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5" name="Google Shape;255;p3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BLANK_1_1_1_1_2_2_3_1">
    <p:bg>
      <p:bgPr>
        <a:solidFill>
          <a:schemeClr val="lt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8" name="Google Shape;258;p3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1"/>
          <p:cNvSpPr txBox="1"/>
          <p:nvPr>
            <p:ph idx="3" type="body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1" name="Google Shape;261;p31"/>
          <p:cNvSpPr txBox="1"/>
          <p:nvPr>
            <p:ph idx="4" type="subTitle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2" name="Google Shape;262;p31"/>
          <p:cNvSpPr txBox="1"/>
          <p:nvPr>
            <p:ph idx="5" type="subTitle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3" name="Google Shape;263;p31"/>
          <p:cNvSpPr txBox="1"/>
          <p:nvPr>
            <p:ph idx="6" type="body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4" name="Google Shape;264;p31"/>
          <p:cNvSpPr txBox="1"/>
          <p:nvPr>
            <p:ph idx="7" type="subTitle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5" name="Google Shape;265;p31"/>
          <p:cNvSpPr txBox="1"/>
          <p:nvPr>
            <p:ph idx="8" type="subTitle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6" name="Google Shape;266;p31"/>
          <p:cNvSpPr txBox="1"/>
          <p:nvPr>
            <p:ph idx="9" type="body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7" name="Google Shape;267;p31"/>
          <p:cNvSpPr txBox="1"/>
          <p:nvPr>
            <p:ph idx="13" type="subTitle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8" name="Google Shape;268;p31"/>
          <p:cNvSpPr txBox="1"/>
          <p:nvPr>
            <p:ph idx="14" type="subTitle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cxnSp>
        <p:nvCxnSpPr>
          <p:cNvPr id="269" name="Google Shape;269;p31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3">
  <p:cSld name="BLANK_1_1_1_1_2_2_3_1_1">
    <p:bg>
      <p:bgPr>
        <a:solidFill>
          <a:schemeClr val="lt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3" name="Google Shape;273;p3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6" name="Google Shape;276;p32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7" name="Google Shape;277;p32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8" name="Google Shape;278;p32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9" name="Google Shape;279;p32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0" name="Google Shape;280;p32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1" name="Google Shape;281;p32"/>
          <p:cNvSpPr txBox="1"/>
          <p:nvPr>
            <p:ph idx="8" type="subTitle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2" name="Google Shape;282;p32"/>
          <p:cNvSpPr txBox="1"/>
          <p:nvPr>
            <p:ph idx="9" type="subTitle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3" name="Google Shape;283;p32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4" name="Google Shape;284;p32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5" name="Google Shape;285;p32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6" name="Google Shape;286;p32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9" name="Google Shape;289;p32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0" name="Google Shape;290;p32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1" name="Google Shape;291;p32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22" type="subTitle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23" type="subTitle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24" type="subTitle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7" name="Google Shape;297;p33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98" name="Google Shape;298;p33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9" name="Google Shape;299;p33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300" name="Google Shape;300;p33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01" name="Google Shape;301;p33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302" name="Google Shape;302;p33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4" name="Google Shape;304;p33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305" name="Google Shape;305;p33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6" name="Google Shape;306;p33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3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310" name="Google Shape;310;p33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>
            <p:ph idx="2" type="pic"/>
          </p:nvPr>
        </p:nvSpPr>
        <p:spPr>
          <a:xfrm>
            <a:off x="2847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4" name="Google Shape;314;p34"/>
          <p:cNvSpPr/>
          <p:nvPr>
            <p:ph idx="3" type="pic"/>
          </p:nvPr>
        </p:nvSpPr>
        <p:spPr>
          <a:xfrm>
            <a:off x="31858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5" name="Google Shape;315;p34"/>
          <p:cNvSpPr/>
          <p:nvPr>
            <p:ph idx="4" type="pic"/>
          </p:nvPr>
        </p:nvSpPr>
        <p:spPr>
          <a:xfrm>
            <a:off x="3185800" y="1440150"/>
            <a:ext cx="2772600" cy="13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6" name="Google Shape;316;p3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7" name="Google Shape;317;p34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8" name="Google Shape;318;p34"/>
          <p:cNvSpPr txBox="1"/>
          <p:nvPr>
            <p:ph idx="6" type="body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19" name="Google Shape;319;p34"/>
          <p:cNvSpPr txBox="1"/>
          <p:nvPr>
            <p:ph idx="7" type="body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1" name="Google Shape;321;p34"/>
          <p:cNvSpPr txBox="1"/>
          <p:nvPr>
            <p:ph idx="8" type="subTitle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left box">
  <p:cSld name="BLANK_1_1_1_1_1_1_1_1_1_1_1_1_1_1_1_1_1_1_1_1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5" name="Google Shape;325;p35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6" name="Google Shape;326;p35"/>
          <p:cNvSpPr txBox="1"/>
          <p:nvPr>
            <p:ph idx="4" type="body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27" name="Google Shape;327;p35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28" name="Google Shape;328;p3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right box ">
  <p:cSld name="BLANK_1_1_1_1_1_1_1_1_1_1_1_1_1_1_1_1_1_1_1_1_2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3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2" name="Google Shape;332;p36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3" name="Google Shape;333;p36"/>
          <p:cNvSpPr txBox="1"/>
          <p:nvPr>
            <p:ph idx="4" type="body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9" name="Google Shape;339;p37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0" name="Google Shape;340;p37"/>
          <p:cNvSpPr txBox="1"/>
          <p:nvPr>
            <p:ph idx="3" type="body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1" name="Google Shape;341;p37"/>
          <p:cNvSpPr/>
          <p:nvPr>
            <p:ph idx="4" type="pic"/>
          </p:nvPr>
        </p:nvSpPr>
        <p:spPr>
          <a:xfrm>
            <a:off x="4623425" y="672675"/>
            <a:ext cx="4247100" cy="1839300"/>
          </a:xfrm>
          <a:prstGeom prst="roundRect">
            <a:avLst>
              <a:gd fmla="val 14674" name="adj"/>
            </a:avLst>
          </a:prstGeom>
          <a:noFill/>
          <a:ln>
            <a:noFill/>
          </a:ln>
        </p:spPr>
      </p:sp>
      <p:sp>
        <p:nvSpPr>
          <p:cNvPr id="342" name="Google Shape;342;p37"/>
          <p:cNvSpPr/>
          <p:nvPr>
            <p:ph idx="5" type="pic"/>
          </p:nvPr>
        </p:nvSpPr>
        <p:spPr>
          <a:xfrm>
            <a:off x="4623425" y="2629425"/>
            <a:ext cx="4227600" cy="1074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43" name="Google Shape;343;p37"/>
          <p:cNvSpPr txBox="1"/>
          <p:nvPr>
            <p:ph idx="6" type="body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7" type="body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5" name="Google Shape;345;p37"/>
          <p:cNvSpPr txBox="1"/>
          <p:nvPr>
            <p:ph idx="8" type="body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6" name="Google Shape;346;p37"/>
          <p:cNvSpPr txBox="1"/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47" name="Google Shape;347;p37"/>
          <p:cNvSpPr txBox="1"/>
          <p:nvPr>
            <p:ph idx="9" type="subTitle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8" name="Google Shape;348;p37"/>
          <p:cNvSpPr txBox="1"/>
          <p:nvPr>
            <p:ph idx="13" type="subTitle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CUSTOM_8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2" name="Google Shape;352;p38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3" name="Google Shape;353;p38"/>
          <p:cNvSpPr/>
          <p:nvPr>
            <p:ph idx="3" type="pic"/>
          </p:nvPr>
        </p:nvSpPr>
        <p:spPr>
          <a:xfrm>
            <a:off x="6806700" y="1335775"/>
            <a:ext cx="1821600" cy="2563500"/>
          </a:xfrm>
          <a:prstGeom prst="roundRect">
            <a:avLst>
              <a:gd fmla="val 13098" name="adj"/>
            </a:avLst>
          </a:prstGeom>
          <a:noFill/>
          <a:ln>
            <a:noFill/>
          </a:ln>
        </p:spPr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55" name="Google Shape;355;p38"/>
          <p:cNvSpPr txBox="1"/>
          <p:nvPr>
            <p:ph idx="4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56" name="Google Shape;356;p38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57" name="Google Shape;357;p38"/>
          <p:cNvSpPr txBox="1"/>
          <p:nvPr>
            <p:ph idx="6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7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" name="Google Shape;359;p3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 2">
  <p:cSld name="CUSTOM_8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62" name="Google Shape;362;p39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39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4" name="Google Shape;364;p39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65" name="Google Shape;365;p39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66" name="Google Shape;366;p39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67" name="Google Shape;367;p39"/>
          <p:cNvSpPr txBox="1"/>
          <p:nvPr>
            <p:ph idx="5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8" name="Google Shape;368;p39"/>
          <p:cNvSpPr txBox="1"/>
          <p:nvPr>
            <p:ph idx="6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and image">
  <p:cSld name="CUSTOM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fmla="val 73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40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fmla="val 40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7" name="Google Shape;377;p40"/>
          <p:cNvSpPr txBox="1"/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9" name="Google Shape;379;p40"/>
          <p:cNvSpPr txBox="1"/>
          <p:nvPr>
            <p:ph idx="2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0" name="Google Shape;380;p40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1" name="Google Shape;381;p40"/>
          <p:cNvSpPr/>
          <p:nvPr>
            <p:ph idx="4" type="pic"/>
          </p:nvPr>
        </p:nvSpPr>
        <p:spPr>
          <a:xfrm>
            <a:off x="6084175" y="474750"/>
            <a:ext cx="2771400" cy="1458300"/>
          </a:xfrm>
          <a:prstGeom prst="roundRect">
            <a:avLst>
              <a:gd fmla="val 1104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4 elements 1">
  <p:cSld name="CUSTOM_10_3">
    <p:bg>
      <p:bgPr>
        <a:solidFill>
          <a:schemeClr val="dk2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1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5" name="Google Shape;385;p4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6" name="Google Shape;386;p41"/>
          <p:cNvSpPr txBox="1"/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7" name="Google Shape;387;p41"/>
          <p:cNvSpPr txBox="1"/>
          <p:nvPr>
            <p:ph idx="3" type="subTitle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8" name="Google Shape;388;p41"/>
          <p:cNvSpPr txBox="1"/>
          <p:nvPr>
            <p:ph idx="4" type="subTitle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89" name="Google Shape;389;p41"/>
          <p:cNvSpPr txBox="1"/>
          <p:nvPr>
            <p:ph idx="5" type="subTitle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0" name="Google Shape;390;p41"/>
          <p:cNvSpPr txBox="1"/>
          <p:nvPr>
            <p:ph idx="6" type="subTitle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1" name="Google Shape;391;p41"/>
          <p:cNvSpPr txBox="1"/>
          <p:nvPr>
            <p:ph idx="7" type="subTitle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2" name="Google Shape;392;p41"/>
          <p:cNvSpPr txBox="1"/>
          <p:nvPr>
            <p:ph idx="8" type="subTitle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3" name="Google Shape;393;p41"/>
          <p:cNvSpPr txBox="1"/>
          <p:nvPr>
            <p:ph idx="9" type="subTitle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41"/>
          <p:cNvSpPr txBox="1"/>
          <p:nvPr>
            <p:ph idx="13" type="subTitle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5" name="Google Shape;395;p41"/>
          <p:cNvSpPr txBox="1"/>
          <p:nvPr>
            <p:ph idx="14" type="subTitle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6" name="Google Shape;396;p41"/>
          <p:cNvSpPr txBox="1"/>
          <p:nvPr>
            <p:ph idx="15" type="subTitle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7" name="Google Shape;397;p41"/>
          <p:cNvSpPr txBox="1"/>
          <p:nvPr>
            <p:ph idx="16" type="subTitle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8" name="Google Shape;398;p41"/>
          <p:cNvSpPr txBox="1"/>
          <p:nvPr>
            <p:ph idx="17" type="subTitle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9" name="Google Shape;399;p4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02" name="Google Shape;402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7" name="Google Shape;40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0" name="Google Shape;410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1" name="Google Shape;411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16" name="Google Shape;416;p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21" name="Google Shape;421;p4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2" name="Google Shape;422;p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27" name="Google Shape;427;p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5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5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3" name="Google Shape;433;p5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4" name="Google Shape;434;p5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5" name="Google Shape;435;p5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6" name="Google Shape;436;p5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9" name="Google Shape;439;p5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0" name="Google Shape;440;p5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43" name="Google Shape;443;p5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4" name="Google Shape;444;p5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5" name="Google Shape;445;p5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6" name="Google Shape;446;p5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9" name="Google Shape;449;p5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0" name="Google Shape;450;p5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51" name="Google Shape;451;p5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2" name="Google Shape;452;p5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3" name="Google Shape;453;p5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4" name="Google Shape;454;p5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7" name="Google Shape;457;p5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8" name="Google Shape;458;p5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9" name="Google Shape;459;p5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0" name="Google Shape;460;p5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61" name="Google Shape;461;p5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2" name="Google Shape;462;p5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3" name="Google Shape;463;p5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4" name="Google Shape;464;p5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7" name="Google Shape;467;p5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0" name="Google Shape;470;p5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3" name="Google Shape;47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4" name="Google Shape;474;p5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5" name="Google Shape;475;p5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8" name="Google Shape;478;p6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6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1" name="Google Shape;481;p6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6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3" name="Google Shape;48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4" name="Google Shape;484;p6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5" name="Google Shape;485;p6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6" name="Google Shape;486;p6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6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6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6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p6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7" name="Google Shape;497;p6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6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6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 txBox="1"/>
          <p:nvPr>
            <p:ph type="title"/>
          </p:nvPr>
        </p:nvSpPr>
        <p:spPr>
          <a:xfrm>
            <a:off x="1796275" y="551050"/>
            <a:ext cx="5666400" cy="15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Farsæld til framtíðar</a:t>
            </a:r>
            <a:endParaRPr/>
          </a:p>
        </p:txBody>
      </p:sp>
      <p:sp>
        <p:nvSpPr>
          <p:cNvPr id="505" name="Google Shape;505;p63"/>
          <p:cNvSpPr txBox="1"/>
          <p:nvPr/>
        </p:nvSpPr>
        <p:spPr>
          <a:xfrm>
            <a:off x="0" y="2385525"/>
            <a:ext cx="668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</a:rPr>
              <a:t>Tilraunaverkefni í Fella- og Hólabrekkuskóla 2024-2025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506" name="Google Shape;506;p63" title="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" y="362525"/>
            <a:ext cx="972593" cy="15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Aðrir aðilar verkefnisins</a:t>
            </a:r>
            <a:endParaRPr/>
          </a:p>
        </p:txBody>
      </p:sp>
      <p:sp>
        <p:nvSpPr>
          <p:cNvPr id="660" name="Google Shape;660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Suðurmiðstöð/Senter 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Sentersteymið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Íþrótta- og frístundatengill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HÍ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Ársæli Má Arnarssyni, prófessor við Menntavísindasvið HÍ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Kynningar/fræðsla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Fræðsla um tómstundir í hverfinu frá Suðurmiðstöð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Netumferðarskólinn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Amnesty</a:t>
            </a:r>
            <a:r>
              <a:rPr lang="en"/>
              <a:t> International (í næstu viku)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3"/>
          <p:cNvSpPr txBox="1"/>
          <p:nvPr>
            <p:ph type="title"/>
          </p:nvPr>
        </p:nvSpPr>
        <p:spPr>
          <a:xfrm>
            <a:off x="224100" y="2120550"/>
            <a:ext cx="56664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Takk fyrir okkur</a:t>
            </a:r>
            <a:endParaRPr/>
          </a:p>
        </p:txBody>
      </p:sp>
      <p:pic>
        <p:nvPicPr>
          <p:cNvPr id="666" name="Google Shape;666;p73" title="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" y="286200"/>
            <a:ext cx="9906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"/>
          <p:cNvSpPr txBox="1"/>
          <p:nvPr/>
        </p:nvSpPr>
        <p:spPr>
          <a:xfrm>
            <a:off x="3072000" y="854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Karen Ósk Ólafsdóttir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Karen er 30 ára með BA próf í tómstunda- og félagsmálafræði frá Háskóla Íslands og er að klára meistaranám. Karen hefur unnið með börnum og unglingum í félagsmiðstöðinni Hundraðogellefu í sjö ár. Hún var í Hólabrekkuskóla sem barn og hefur alltaf verið staðsett í Efra-Breiðholti.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Hörður Brynjar Halldórsson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Hörður er 29 ára með BA próf í heimspeki frá Háskóla Íslands. Hörður hefur unnið með börnum og unglingum í félagsmiðstöðinni Hundraðogellefu í sjö ár. Hann var í Hólabrekkuskóla sem barn og bjó lengst af í Efra-Breiðholti.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 </a:t>
            </a:r>
            <a:endParaRPr sz="1100"/>
          </a:p>
        </p:txBody>
      </p:sp>
      <p:pic>
        <p:nvPicPr>
          <p:cNvPr id="512" name="Google Shape;51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0" y="412400"/>
            <a:ext cx="1819150" cy="18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50" y="2513109"/>
            <a:ext cx="1819150" cy="18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verkefnið </a:t>
            </a:r>
            <a:endParaRPr/>
          </a:p>
        </p:txBody>
      </p:sp>
      <p:sp>
        <p:nvSpPr>
          <p:cNvPr id="519" name="Google Shape;51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595959"/>
                </a:solidFill>
                <a:highlight>
                  <a:srgbClr val="FCFCFC"/>
                </a:highlight>
              </a:rPr>
              <a:t>„</a:t>
            </a:r>
            <a:r>
              <a:rPr lang="en">
                <a:solidFill>
                  <a:srgbClr val="595959"/>
                </a:solidFill>
              </a:rPr>
              <a:t>Verkefninu er ætlað að bregðast við þeim áskorunum sem staðið er frammi fyrir í málefnum barna og unglinga. Ljóst er að þörf er á markvissari forvörnum á sviði samskipta, félagsfærni og geðræktar m.t.t. félagslega breyta og bakgrunns nemanda. Verkefnið leggur sérstaka áherslu á nemendur á miðstigi með því markmiði að koma í veg fyrir frekari vanda á unglings- og framhaldsskólastigi.</a:t>
            </a:r>
            <a:r>
              <a:rPr lang="en" sz="1500">
                <a:solidFill>
                  <a:srgbClr val="595959"/>
                </a:solidFill>
                <a:highlight>
                  <a:srgbClr val="FCFCFC"/>
                </a:highlight>
              </a:rPr>
              <a:t>“</a:t>
            </a:r>
            <a:endParaRPr>
              <a:solidFill>
                <a:srgbClr val="595959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6"/>
          <p:cNvSpPr txBox="1"/>
          <p:nvPr>
            <p:ph type="title"/>
          </p:nvPr>
        </p:nvSpPr>
        <p:spPr>
          <a:xfrm>
            <a:off x="311700" y="47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Hugmyndin</a:t>
            </a:r>
            <a:endParaRPr/>
          </a:p>
        </p:txBody>
      </p:sp>
      <p:sp>
        <p:nvSpPr>
          <p:cNvPr id="525" name="Google Shape;525;p6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EFEFEF"/>
                </a:highlight>
              </a:rPr>
              <a:t>Varð til í þverfaglegu samtali grunnskólahluta Skóla- og frístundadeildar Suðurmiðstöðvar og frístundamiðstöðvarinnar Miðbergs um stöðuna í málaflokki barna og unglinga í Reykjavík. </a:t>
            </a:r>
            <a:endParaRPr sz="1400"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rgbClr val="EFEFEF"/>
              </a:highlight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EFEFEF"/>
                </a:highlight>
              </a:rPr>
              <a:t>Málaflokkurinn hefur tekið nokkrum breytingum undanfarin ár og mánuði og þær áskoranir sem fagfólk stendur fyrir í starfi sínu eru margvíslegar. Verkefnið Betri borg fyrir börn og ný lög um samþættingu þjónustu í þágu farsældar barna hafa skapað sóknarfæri sem fagfólk í Breiðholti vill nýta til fullnustu.  </a:t>
            </a:r>
            <a:endParaRPr sz="1400"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rgbClr val="EFEFEF"/>
              </a:highlight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EFEFEF"/>
                </a:highlight>
              </a:rPr>
              <a:t>Mikill áhugi er að taka höndum saman með öflugu forvarnarverkefni þar sem mannauður hverfisins nýtist sem best.</a:t>
            </a:r>
            <a:br>
              <a:rPr lang="en" sz="1400">
                <a:highlight>
                  <a:srgbClr val="EFEFEF"/>
                </a:highlight>
              </a:rPr>
            </a:br>
            <a:endParaRPr sz="1400">
              <a:highlight>
                <a:srgbClr val="EFEFE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EFEFEF"/>
                </a:highlight>
              </a:rPr>
              <a:t>Í janúar 2024 var því ákveðið að formgera hugmyndina og freista þess að fá þann stuðning sem þarf til þess að gera verkefnið að veruleika. </a:t>
            </a:r>
            <a:endParaRPr sz="1400"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7"/>
          <p:cNvSpPr/>
          <p:nvPr/>
        </p:nvSpPr>
        <p:spPr>
          <a:xfrm>
            <a:off x="284700" y="2037676"/>
            <a:ext cx="2055000" cy="26322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31" name="Google Shape;531;p67"/>
          <p:cNvSpPr/>
          <p:nvPr/>
        </p:nvSpPr>
        <p:spPr>
          <a:xfrm>
            <a:off x="2457075" y="2037676"/>
            <a:ext cx="2055000" cy="2632200"/>
          </a:xfrm>
          <a:prstGeom prst="roundRect">
            <a:avLst>
              <a:gd fmla="val 102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32" name="Google Shape;532;p67"/>
          <p:cNvSpPr/>
          <p:nvPr/>
        </p:nvSpPr>
        <p:spPr>
          <a:xfrm>
            <a:off x="4629475" y="2037676"/>
            <a:ext cx="2055000" cy="2632200"/>
          </a:xfrm>
          <a:prstGeom prst="roundRect">
            <a:avLst>
              <a:gd fmla="val 100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33" name="Google Shape;533;p67"/>
          <p:cNvSpPr/>
          <p:nvPr/>
        </p:nvSpPr>
        <p:spPr>
          <a:xfrm>
            <a:off x="6801850" y="2037676"/>
            <a:ext cx="2055000" cy="2632200"/>
          </a:xfrm>
          <a:prstGeom prst="roundRect">
            <a:avLst>
              <a:gd fmla="val 978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34" name="Google Shape;534;p67"/>
          <p:cNvSpPr txBox="1"/>
          <p:nvPr>
            <p:ph idx="3" type="body"/>
          </p:nvPr>
        </p:nvSpPr>
        <p:spPr>
          <a:xfrm>
            <a:off x="280875" y="2623224"/>
            <a:ext cx="2055000" cy="17310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Kennsla í 40 mín. einu sinni í viku fyrir alla nemendur í 7.bekk í Fella- og Hólabrekkuskóla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7"/>
          <p:cNvSpPr txBox="1"/>
          <p:nvPr>
            <p:ph idx="4" type="body"/>
          </p:nvPr>
        </p:nvSpPr>
        <p:spPr>
          <a:xfrm>
            <a:off x="2454525" y="2563423"/>
            <a:ext cx="2055000" cy="20454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Varpa ljósi á samskiptin og menninguna í bekknum og almenna líðan nemenda </a:t>
            </a:r>
            <a:endParaRPr sz="1300">
              <a:solidFill>
                <a:srgbClr val="59595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Tengslakönnun</a:t>
            </a:r>
            <a:endParaRPr sz="1300">
              <a:solidFill>
                <a:srgbClr val="59595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Könnun um líðan </a:t>
            </a:r>
            <a:endParaRPr sz="1300">
              <a:solidFill>
                <a:srgbClr val="59595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Tómstundir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7"/>
          <p:cNvSpPr txBox="1"/>
          <p:nvPr>
            <p:ph idx="1" type="body"/>
          </p:nvPr>
        </p:nvSpPr>
        <p:spPr>
          <a:xfrm>
            <a:off x="4628175" y="2623224"/>
            <a:ext cx="2055000" cy="19590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30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Fulltrúi frá Suðurmiðstöð kemur með fræðslu og boðið er foreldrum og nemendum upp á viðtal og aðstoðað við að finna tómstundir </a:t>
            </a:r>
            <a:endParaRPr sz="1300">
              <a:solidFill>
                <a:srgbClr val="595959"/>
              </a:solidFill>
            </a:endParaRPr>
          </a:p>
        </p:txBody>
      </p:sp>
      <p:sp>
        <p:nvSpPr>
          <p:cNvPr id="537" name="Google Shape;537;p67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Boðið upp á hópastarf, fyrir börn sem sýna áhættuhegðun og félagslega einangraða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67"/>
          <p:cNvSpPr txBox="1"/>
          <p:nvPr>
            <p:ph idx="14" type="subTitle"/>
          </p:nvPr>
        </p:nvSpPr>
        <p:spPr>
          <a:xfrm>
            <a:off x="282950" y="2144525"/>
            <a:ext cx="21717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Instrument Sans"/>
                <a:ea typeface="Instrument Sans"/>
                <a:cs typeface="Instrument Sans"/>
                <a:sym typeface="Instrument Sans"/>
              </a:rPr>
              <a:t>Fræðsla og stuðningur</a:t>
            </a:r>
            <a:endParaRPr b="1" sz="13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40" name="Google Shape;540;p67"/>
          <p:cNvSpPr txBox="1"/>
          <p:nvPr>
            <p:ph idx="15" type="subTitle"/>
          </p:nvPr>
        </p:nvSpPr>
        <p:spPr>
          <a:xfrm>
            <a:off x="2545398" y="2144525"/>
            <a:ext cx="16653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Instrument Sans"/>
                <a:ea typeface="Instrument Sans"/>
                <a:cs typeface="Instrument Sans"/>
                <a:sym typeface="Instrument Sans"/>
              </a:rPr>
              <a:t>Skimanir</a:t>
            </a:r>
            <a:endParaRPr b="1" sz="13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41" name="Google Shape;541;p67"/>
          <p:cNvSpPr txBox="1"/>
          <p:nvPr>
            <p:ph idx="16" type="subTitle"/>
          </p:nvPr>
        </p:nvSpPr>
        <p:spPr>
          <a:xfrm>
            <a:off x="4629025" y="2144525"/>
            <a:ext cx="23784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enging við tómstundir</a:t>
            </a:r>
            <a:endParaRPr sz="1300"/>
          </a:p>
        </p:txBody>
      </p:sp>
      <p:sp>
        <p:nvSpPr>
          <p:cNvPr id="542" name="Google Shape;542;p67"/>
          <p:cNvSpPr txBox="1"/>
          <p:nvPr>
            <p:ph idx="17" type="subTitle"/>
          </p:nvPr>
        </p:nvSpPr>
        <p:spPr>
          <a:xfrm>
            <a:off x="6801875" y="2144525"/>
            <a:ext cx="1845900" cy="312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Instrument Sans"/>
                <a:ea typeface="Instrument Sans"/>
                <a:cs typeface="Instrument Sans"/>
                <a:sym typeface="Instrument Sans"/>
              </a:rPr>
              <a:t>Sértækt hópastarf</a:t>
            </a:r>
            <a:endParaRPr b="1" sz="13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8"/>
          <p:cNvSpPr/>
          <p:nvPr/>
        </p:nvSpPr>
        <p:spPr>
          <a:xfrm>
            <a:off x="285900" y="2032575"/>
            <a:ext cx="8572200" cy="23469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Horft verður á stöðu allra nemenda í 7. bekk í skólunum tveimur út frá tilfinninga- og félagslegum þáttum. Reglulegir fundir verða haldnir innan hvers skóla til að tryggja að þetta sé gert á markvissan og skipulagðan hátt. Sé ástæða til að hafa áhyggjur af einstaka nemendum verður unnið að samþættingu þjónustu á 1. stigi og máli nemandans vísað til tengiliðs farsældar. Séu áhyggjurnar þyngri er máli nemandans vísað á 2. þjónustustig til málstjóra á miðstöð.  Með þessu er tryggt á allir nemendur á miðstigi fái þann stuðning sem þau þurfa með snemmtækri íhlutun að leiðarljósi. </a:t>
            </a:r>
            <a:endParaRPr sz="2000">
              <a:solidFill>
                <a:srgbClr val="59595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48" name="Google Shape;548;p6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8"/>
          <p:cNvSpPr txBox="1"/>
          <p:nvPr>
            <p:ph type="title"/>
          </p:nvPr>
        </p:nvSpPr>
        <p:spPr>
          <a:xfrm>
            <a:off x="1172147" y="850475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rPr>
              <a:t>Samþætt þjónusta í þágu farsældar barna</a:t>
            </a:r>
            <a:endParaRPr sz="3200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"/>
          <p:cNvSpPr txBox="1"/>
          <p:nvPr>
            <p:ph type="title"/>
          </p:nvPr>
        </p:nvSpPr>
        <p:spPr>
          <a:xfrm>
            <a:off x="4280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Kennsluskrá </a:t>
            </a:r>
            <a:endParaRPr/>
          </a:p>
        </p:txBody>
      </p:sp>
      <p:sp>
        <p:nvSpPr>
          <p:cNvPr id="555" name="Google Shape;555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63500" marR="63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marR="63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63500" marR="63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6" name="Google Shape;55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99" y="1017725"/>
            <a:ext cx="6447723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descr="A chart that shows the starting and end dates of project phases and tasks." id="561" name="Google Shape;561;p70"/>
          <p:cNvCxnSpPr/>
          <p:nvPr/>
        </p:nvCxnSpPr>
        <p:spPr>
          <a:xfrm rot="10800000">
            <a:off x="2549031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70"/>
          <p:cNvCxnSpPr/>
          <p:nvPr/>
        </p:nvCxnSpPr>
        <p:spPr>
          <a:xfrm rot="10800000">
            <a:off x="3450169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70"/>
          <p:cNvCxnSpPr/>
          <p:nvPr/>
        </p:nvCxnSpPr>
        <p:spPr>
          <a:xfrm rot="10800000">
            <a:off x="4351308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70"/>
          <p:cNvCxnSpPr/>
          <p:nvPr/>
        </p:nvCxnSpPr>
        <p:spPr>
          <a:xfrm rot="10800000">
            <a:off x="5252446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70"/>
          <p:cNvCxnSpPr/>
          <p:nvPr/>
        </p:nvCxnSpPr>
        <p:spPr>
          <a:xfrm rot="10800000">
            <a:off x="6153585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70"/>
          <p:cNvCxnSpPr/>
          <p:nvPr/>
        </p:nvCxnSpPr>
        <p:spPr>
          <a:xfrm rot="10800000">
            <a:off x="7054723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70"/>
          <p:cNvCxnSpPr/>
          <p:nvPr/>
        </p:nvCxnSpPr>
        <p:spPr>
          <a:xfrm rot="10800000">
            <a:off x="7955862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8" name="Google Shape;568;p7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70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Ágúst</a:t>
            </a:r>
            <a:endParaRPr/>
          </a:p>
        </p:txBody>
      </p:sp>
      <p:sp>
        <p:nvSpPr>
          <p:cNvPr id="570" name="Google Shape;570;p70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</a:t>
            </a:r>
            <a:endParaRPr/>
          </a:p>
        </p:txBody>
      </p:sp>
      <p:sp>
        <p:nvSpPr>
          <p:cNvPr id="571" name="Google Shape;571;p7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Tímalína fyrir áramót (markmið)</a:t>
            </a:r>
            <a:endParaRPr/>
          </a:p>
        </p:txBody>
      </p:sp>
      <p:sp>
        <p:nvSpPr>
          <p:cNvPr id="572" name="Google Shape;572;p70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Október</a:t>
            </a:r>
            <a:endParaRPr/>
          </a:p>
        </p:txBody>
      </p:sp>
      <p:sp>
        <p:nvSpPr>
          <p:cNvPr id="573" name="Google Shape;573;p70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Nóvember</a:t>
            </a:r>
            <a:endParaRPr/>
          </a:p>
        </p:txBody>
      </p:sp>
      <p:sp>
        <p:nvSpPr>
          <p:cNvPr id="574" name="Google Shape;574;p70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Desember</a:t>
            </a:r>
            <a:endParaRPr/>
          </a:p>
        </p:txBody>
      </p:sp>
      <p:sp>
        <p:nvSpPr>
          <p:cNvPr id="575" name="Google Shape;575;p70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Undirbúningsf</a:t>
            </a:r>
            <a:r>
              <a:rPr lang="en"/>
              <a:t>undir</a:t>
            </a:r>
            <a:r>
              <a:rPr lang="en"/>
              <a:t> í Suðurmiðstöð</a:t>
            </a:r>
            <a:endParaRPr/>
          </a:p>
        </p:txBody>
      </p:sp>
      <p:sp>
        <p:nvSpPr>
          <p:cNvPr id="576" name="Google Shape;576;p70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Kennsla hefst</a:t>
            </a:r>
            <a:endParaRPr/>
          </a:p>
        </p:txBody>
      </p:sp>
      <p:sp>
        <p:nvSpPr>
          <p:cNvPr id="577" name="Google Shape;577;p70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Könnun um líðan lögð fyrir</a:t>
            </a:r>
            <a:endParaRPr/>
          </a:p>
        </p:txBody>
      </p:sp>
      <p:sp>
        <p:nvSpPr>
          <p:cNvPr id="578" name="Google Shape;578;p70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Stöðufundir með kennurum</a:t>
            </a:r>
            <a:endParaRPr/>
          </a:p>
        </p:txBody>
      </p:sp>
      <p:sp>
        <p:nvSpPr>
          <p:cNvPr id="579" name="Google Shape;579;p70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Foreldrafundir skólanna</a:t>
            </a:r>
            <a:endParaRPr/>
          </a:p>
        </p:txBody>
      </p:sp>
      <p:sp>
        <p:nvSpPr>
          <p:cNvPr id="580" name="Google Shape;580;p70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Hópastarf</a:t>
            </a:r>
            <a:endParaRPr/>
          </a:p>
        </p:txBody>
      </p:sp>
      <p:sp>
        <p:nvSpPr>
          <p:cNvPr id="581" name="Google Shape;581;p70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Mánaðarlegir stöðufundir innan starfsstaðar</a:t>
            </a:r>
            <a:endParaRPr/>
          </a:p>
        </p:txBody>
      </p:sp>
      <p:sp>
        <p:nvSpPr>
          <p:cNvPr id="582" name="Google Shape;582;p70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Mánaðarlegir fundir með Senter</a:t>
            </a:r>
            <a:endParaRPr/>
          </a:p>
        </p:txBody>
      </p:sp>
      <p:sp>
        <p:nvSpPr>
          <p:cNvPr id="583" name="Google Shape;583;p70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Kynning</a:t>
            </a:r>
            <a:r>
              <a:rPr lang="en"/>
              <a:t> frá íþrótta- og tómstundatengli frá Suðurmiðstöð</a:t>
            </a:r>
            <a:endParaRPr/>
          </a:p>
        </p:txBody>
      </p:sp>
      <p:sp>
        <p:nvSpPr>
          <p:cNvPr id="584" name="Google Shape;584;p70"/>
          <p:cNvSpPr/>
          <p:nvPr/>
        </p:nvSpPr>
        <p:spPr>
          <a:xfrm flipH="1" rot="-5400000">
            <a:off x="284697" y="2679828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85" name="Google Shape;585;p70"/>
          <p:cNvSpPr/>
          <p:nvPr/>
        </p:nvSpPr>
        <p:spPr>
          <a:xfrm flipH="1" rot="-5400000">
            <a:off x="284697" y="3746982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86" name="Google Shape;586;p70"/>
          <p:cNvSpPr/>
          <p:nvPr/>
        </p:nvSpPr>
        <p:spPr>
          <a:xfrm flipH="1" rot="-5400000">
            <a:off x="284697" y="1612673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87" name="Google Shape;587;p70"/>
          <p:cNvSpPr/>
          <p:nvPr/>
        </p:nvSpPr>
        <p:spPr>
          <a:xfrm flipH="1" rot="-5400000">
            <a:off x="284697" y="1879462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88" name="Google Shape;588;p70"/>
          <p:cNvSpPr/>
          <p:nvPr/>
        </p:nvSpPr>
        <p:spPr>
          <a:xfrm flipH="1" rot="-5400000">
            <a:off x="284697" y="2146250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89" name="Google Shape;589;p70"/>
          <p:cNvSpPr/>
          <p:nvPr/>
        </p:nvSpPr>
        <p:spPr>
          <a:xfrm flipH="1" rot="-5400000">
            <a:off x="284697" y="2413039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0" name="Google Shape;590;p70"/>
          <p:cNvSpPr/>
          <p:nvPr/>
        </p:nvSpPr>
        <p:spPr>
          <a:xfrm flipH="1" rot="-5400000">
            <a:off x="284697" y="2946616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1" name="Google Shape;591;p70"/>
          <p:cNvSpPr/>
          <p:nvPr/>
        </p:nvSpPr>
        <p:spPr>
          <a:xfrm flipH="1" rot="-5400000">
            <a:off x="284697" y="3213405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2" name="Google Shape;592;p70"/>
          <p:cNvSpPr/>
          <p:nvPr/>
        </p:nvSpPr>
        <p:spPr>
          <a:xfrm flipH="1" rot="-5400000">
            <a:off x="284697" y="3480193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3" name="Google Shape;593;p70"/>
          <p:cNvSpPr/>
          <p:nvPr/>
        </p:nvSpPr>
        <p:spPr>
          <a:xfrm flipH="1" rot="-5400000">
            <a:off x="284697" y="4013770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4" name="Google Shape;594;p70"/>
          <p:cNvSpPr/>
          <p:nvPr/>
        </p:nvSpPr>
        <p:spPr>
          <a:xfrm flipH="1" rot="-5400000">
            <a:off x="284697" y="4280559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5" name="Google Shape;595;p70"/>
          <p:cNvSpPr/>
          <p:nvPr/>
        </p:nvSpPr>
        <p:spPr>
          <a:xfrm flipH="1" rot="-5400000">
            <a:off x="284697" y="4547347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596" name="Google Shape;596;p70"/>
          <p:cNvGrpSpPr/>
          <p:nvPr/>
        </p:nvGrpSpPr>
        <p:grpSpPr>
          <a:xfrm>
            <a:off x="2579625" y="1539991"/>
            <a:ext cx="4483571" cy="2335459"/>
            <a:chOff x="2571834" y="1534863"/>
            <a:chExt cx="4471498" cy="2335459"/>
          </a:xfrm>
        </p:grpSpPr>
        <p:grpSp>
          <p:nvGrpSpPr>
            <p:cNvPr id="597" name="Google Shape;597;p70"/>
            <p:cNvGrpSpPr/>
            <p:nvPr/>
          </p:nvGrpSpPr>
          <p:grpSpPr>
            <a:xfrm>
              <a:off x="3433046" y="2599397"/>
              <a:ext cx="3610287" cy="1004800"/>
              <a:chOff x="3433046" y="2599397"/>
              <a:chExt cx="3610287" cy="1004800"/>
            </a:xfrm>
          </p:grpSpPr>
          <p:sp>
            <p:nvSpPr>
              <p:cNvPr id="598" name="Google Shape;598;p70"/>
              <p:cNvSpPr/>
              <p:nvPr/>
            </p:nvSpPr>
            <p:spPr>
              <a:xfrm>
                <a:off x="3444496" y="2599397"/>
                <a:ext cx="17793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599" name="Google Shape;599;p70"/>
              <p:cNvSpPr/>
              <p:nvPr/>
            </p:nvSpPr>
            <p:spPr>
              <a:xfrm>
                <a:off x="4379929" y="2865535"/>
                <a:ext cx="26634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00" name="Google Shape;600;p70"/>
              <p:cNvSpPr/>
              <p:nvPr/>
            </p:nvSpPr>
            <p:spPr>
              <a:xfrm>
                <a:off x="3450233" y="3131672"/>
                <a:ext cx="35931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01" name="Google Shape;601;p70"/>
              <p:cNvSpPr/>
              <p:nvPr/>
            </p:nvSpPr>
            <p:spPr>
              <a:xfrm>
                <a:off x="3433046" y="3397797"/>
                <a:ext cx="35931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</p:grpSp>
        <p:sp>
          <p:nvSpPr>
            <p:cNvPr id="602" name="Google Shape;602;p70"/>
            <p:cNvSpPr/>
            <p:nvPr/>
          </p:nvSpPr>
          <p:spPr>
            <a:xfrm>
              <a:off x="3012220" y="3663922"/>
              <a:ext cx="1320900" cy="2064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grpSp>
          <p:nvGrpSpPr>
            <p:cNvPr id="603" name="Google Shape;603;p70"/>
            <p:cNvGrpSpPr/>
            <p:nvPr/>
          </p:nvGrpSpPr>
          <p:grpSpPr>
            <a:xfrm>
              <a:off x="2571834" y="1534863"/>
              <a:ext cx="4463133" cy="1004809"/>
              <a:chOff x="2571834" y="1534863"/>
              <a:chExt cx="4463133" cy="1004809"/>
            </a:xfrm>
          </p:grpSpPr>
          <p:sp>
            <p:nvSpPr>
              <p:cNvPr descr="A chart showing the start and end dates of 12 tasks, from January to August. " id="604" name="Google Shape;604;p70"/>
              <p:cNvSpPr/>
              <p:nvPr/>
            </p:nvSpPr>
            <p:spPr>
              <a:xfrm>
                <a:off x="2571834" y="1534863"/>
                <a:ext cx="8439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05" name="Google Shape;605;p70"/>
              <p:cNvSpPr/>
              <p:nvPr/>
            </p:nvSpPr>
            <p:spPr>
              <a:xfrm>
                <a:off x="3160467" y="1801022"/>
                <a:ext cx="38745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06" name="Google Shape;606;p70"/>
              <p:cNvSpPr/>
              <p:nvPr/>
            </p:nvSpPr>
            <p:spPr>
              <a:xfrm>
                <a:off x="3143262" y="2072522"/>
                <a:ext cx="2991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07" name="Google Shape;607;p70"/>
              <p:cNvSpPr/>
              <p:nvPr/>
            </p:nvSpPr>
            <p:spPr>
              <a:xfrm>
                <a:off x="2829438" y="2333272"/>
                <a:ext cx="5862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descr="A chart that shows the starting and end dates of project phases and tasks." id="612" name="Google Shape;612;p71"/>
          <p:cNvCxnSpPr/>
          <p:nvPr/>
        </p:nvCxnSpPr>
        <p:spPr>
          <a:xfrm rot="10800000">
            <a:off x="2549031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71"/>
          <p:cNvCxnSpPr/>
          <p:nvPr/>
        </p:nvCxnSpPr>
        <p:spPr>
          <a:xfrm rot="10800000">
            <a:off x="3450169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71"/>
          <p:cNvCxnSpPr/>
          <p:nvPr/>
        </p:nvCxnSpPr>
        <p:spPr>
          <a:xfrm rot="10800000">
            <a:off x="4351308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71"/>
          <p:cNvCxnSpPr/>
          <p:nvPr/>
        </p:nvCxnSpPr>
        <p:spPr>
          <a:xfrm rot="10800000">
            <a:off x="5252446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6" name="Google Shape;616;p71"/>
          <p:cNvCxnSpPr/>
          <p:nvPr/>
        </p:nvCxnSpPr>
        <p:spPr>
          <a:xfrm rot="10800000">
            <a:off x="6153585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7" name="Google Shape;617;p71"/>
          <p:cNvCxnSpPr/>
          <p:nvPr/>
        </p:nvCxnSpPr>
        <p:spPr>
          <a:xfrm rot="10800000">
            <a:off x="7054723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71"/>
          <p:cNvCxnSpPr/>
          <p:nvPr/>
        </p:nvCxnSpPr>
        <p:spPr>
          <a:xfrm rot="10800000">
            <a:off x="7955862" y="1298660"/>
            <a:ext cx="0" cy="3369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9" name="Google Shape;619;p7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71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Janúar</a:t>
            </a:r>
            <a:endParaRPr/>
          </a:p>
        </p:txBody>
      </p:sp>
      <p:sp>
        <p:nvSpPr>
          <p:cNvPr id="621" name="Google Shape;621;p71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Febrúar</a:t>
            </a:r>
            <a:endParaRPr/>
          </a:p>
        </p:txBody>
      </p:sp>
      <p:sp>
        <p:nvSpPr>
          <p:cNvPr id="622" name="Google Shape;622;p7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Tímalína eftir  áramót (markmið)</a:t>
            </a:r>
            <a:endParaRPr/>
          </a:p>
        </p:txBody>
      </p:sp>
      <p:sp>
        <p:nvSpPr>
          <p:cNvPr id="623" name="Google Shape;623;p71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24" name="Google Shape;624;p71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Apríl</a:t>
            </a:r>
            <a:endParaRPr/>
          </a:p>
        </p:txBody>
      </p:sp>
      <p:sp>
        <p:nvSpPr>
          <p:cNvPr id="625" name="Google Shape;625;p71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Maí</a:t>
            </a:r>
            <a:endParaRPr/>
          </a:p>
        </p:txBody>
      </p:sp>
      <p:sp>
        <p:nvSpPr>
          <p:cNvPr id="626" name="Google Shape;626;p71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Kennsla</a:t>
            </a:r>
            <a:endParaRPr/>
          </a:p>
        </p:txBody>
      </p:sp>
      <p:sp>
        <p:nvSpPr>
          <p:cNvPr id="627" name="Google Shape;627;p71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Stöðufundir með kennurum</a:t>
            </a:r>
            <a:endParaRPr/>
          </a:p>
        </p:txBody>
      </p:sp>
      <p:sp>
        <p:nvSpPr>
          <p:cNvPr id="628" name="Google Shape;628;p71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Foreldrafundir skólanna</a:t>
            </a:r>
            <a:endParaRPr/>
          </a:p>
        </p:txBody>
      </p:sp>
      <p:sp>
        <p:nvSpPr>
          <p:cNvPr id="629" name="Google Shape;629;p71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Hópastarf</a:t>
            </a:r>
            <a:endParaRPr/>
          </a:p>
        </p:txBody>
      </p:sp>
      <p:sp>
        <p:nvSpPr>
          <p:cNvPr id="630" name="Google Shape;630;p71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Mánaðarlegir stöðufundir innan starfsstaðar</a:t>
            </a:r>
            <a:endParaRPr/>
          </a:p>
        </p:txBody>
      </p:sp>
      <p:sp>
        <p:nvSpPr>
          <p:cNvPr id="631" name="Google Shape;631;p71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Mánaðarlegir fundir með Senter</a:t>
            </a:r>
            <a:endParaRPr/>
          </a:p>
        </p:txBody>
      </p:sp>
      <p:sp>
        <p:nvSpPr>
          <p:cNvPr id="632" name="Google Shape;632;p71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Könnun um líðan lögð fyrir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1"/>
          <p:cNvSpPr/>
          <p:nvPr/>
        </p:nvSpPr>
        <p:spPr>
          <a:xfrm flipH="1" rot="-5400000">
            <a:off x="284697" y="2679828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4" name="Google Shape;634;p71"/>
          <p:cNvSpPr/>
          <p:nvPr/>
        </p:nvSpPr>
        <p:spPr>
          <a:xfrm flipH="1" rot="-5400000">
            <a:off x="284697" y="3746982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5" name="Google Shape;635;p71"/>
          <p:cNvSpPr/>
          <p:nvPr/>
        </p:nvSpPr>
        <p:spPr>
          <a:xfrm flipH="1" rot="-5400000">
            <a:off x="284697" y="1612673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6" name="Google Shape;636;p71"/>
          <p:cNvSpPr/>
          <p:nvPr/>
        </p:nvSpPr>
        <p:spPr>
          <a:xfrm flipH="1" rot="-5400000">
            <a:off x="284697" y="1879462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7" name="Google Shape;637;p71"/>
          <p:cNvSpPr/>
          <p:nvPr/>
        </p:nvSpPr>
        <p:spPr>
          <a:xfrm flipH="1" rot="-5400000">
            <a:off x="284697" y="2146250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8" name="Google Shape;638;p71"/>
          <p:cNvSpPr/>
          <p:nvPr/>
        </p:nvSpPr>
        <p:spPr>
          <a:xfrm flipH="1" rot="-5400000">
            <a:off x="284697" y="2413039"/>
            <a:ext cx="50400" cy="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39" name="Google Shape;639;p71"/>
          <p:cNvSpPr/>
          <p:nvPr/>
        </p:nvSpPr>
        <p:spPr>
          <a:xfrm flipH="1" rot="-5400000">
            <a:off x="284697" y="2946616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0" name="Google Shape;640;p71"/>
          <p:cNvSpPr/>
          <p:nvPr/>
        </p:nvSpPr>
        <p:spPr>
          <a:xfrm flipH="1" rot="-5400000">
            <a:off x="284697" y="3213405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1" name="Google Shape;641;p71"/>
          <p:cNvSpPr/>
          <p:nvPr/>
        </p:nvSpPr>
        <p:spPr>
          <a:xfrm flipH="1" rot="-5400000">
            <a:off x="284697" y="3480193"/>
            <a:ext cx="50400" cy="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2" name="Google Shape;642;p71"/>
          <p:cNvSpPr/>
          <p:nvPr/>
        </p:nvSpPr>
        <p:spPr>
          <a:xfrm flipH="1" rot="-5400000">
            <a:off x="284697" y="4013770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3" name="Google Shape;643;p71"/>
          <p:cNvSpPr/>
          <p:nvPr/>
        </p:nvSpPr>
        <p:spPr>
          <a:xfrm flipH="1" rot="-5400000">
            <a:off x="284697" y="4280559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4" name="Google Shape;644;p71"/>
          <p:cNvSpPr/>
          <p:nvPr/>
        </p:nvSpPr>
        <p:spPr>
          <a:xfrm flipH="1" rot="-5400000">
            <a:off x="284697" y="4547347"/>
            <a:ext cx="50400" cy="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645" name="Google Shape;645;p71"/>
          <p:cNvGrpSpPr/>
          <p:nvPr/>
        </p:nvGrpSpPr>
        <p:grpSpPr>
          <a:xfrm>
            <a:off x="2518779" y="1539975"/>
            <a:ext cx="4544475" cy="2335475"/>
            <a:chOff x="2609258" y="1534850"/>
            <a:chExt cx="4434067" cy="2335475"/>
          </a:xfrm>
        </p:grpSpPr>
        <p:grpSp>
          <p:nvGrpSpPr>
            <p:cNvPr id="646" name="Google Shape;646;p71"/>
            <p:cNvGrpSpPr/>
            <p:nvPr/>
          </p:nvGrpSpPr>
          <p:grpSpPr>
            <a:xfrm>
              <a:off x="2609322" y="2599400"/>
              <a:ext cx="4434003" cy="1004800"/>
              <a:chOff x="2609322" y="2599400"/>
              <a:chExt cx="4434003" cy="1004800"/>
            </a:xfrm>
          </p:grpSpPr>
          <p:sp>
            <p:nvSpPr>
              <p:cNvPr id="647" name="Google Shape;647;p71"/>
              <p:cNvSpPr/>
              <p:nvPr/>
            </p:nvSpPr>
            <p:spPr>
              <a:xfrm>
                <a:off x="3517879" y="2599400"/>
                <a:ext cx="17058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48" name="Google Shape;648;p71"/>
              <p:cNvSpPr/>
              <p:nvPr/>
            </p:nvSpPr>
            <p:spPr>
              <a:xfrm>
                <a:off x="2609322" y="2865525"/>
                <a:ext cx="44340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49" name="Google Shape;649;p71"/>
              <p:cNvSpPr/>
              <p:nvPr/>
            </p:nvSpPr>
            <p:spPr>
              <a:xfrm>
                <a:off x="2609325" y="3131675"/>
                <a:ext cx="44340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50" name="Google Shape;650;p71"/>
              <p:cNvSpPr/>
              <p:nvPr/>
            </p:nvSpPr>
            <p:spPr>
              <a:xfrm>
                <a:off x="2646478" y="3397800"/>
                <a:ext cx="43797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</p:grpSp>
        <p:grpSp>
          <p:nvGrpSpPr>
            <p:cNvPr id="651" name="Google Shape;651;p71"/>
            <p:cNvGrpSpPr/>
            <p:nvPr/>
          </p:nvGrpSpPr>
          <p:grpSpPr>
            <a:xfrm>
              <a:off x="2609258" y="1534850"/>
              <a:ext cx="4434042" cy="1004825"/>
              <a:chOff x="2609258" y="1534850"/>
              <a:chExt cx="4434042" cy="1004825"/>
            </a:xfrm>
          </p:grpSpPr>
          <p:sp>
            <p:nvSpPr>
              <p:cNvPr descr="A chart showing the start and end dates of 12 tasks, from January to August. " id="652" name="Google Shape;652;p71"/>
              <p:cNvSpPr/>
              <p:nvPr/>
            </p:nvSpPr>
            <p:spPr>
              <a:xfrm>
                <a:off x="2609300" y="1534850"/>
                <a:ext cx="44340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  <p:sp>
            <p:nvSpPr>
              <p:cNvPr id="653" name="Google Shape;653;p71"/>
              <p:cNvSpPr/>
              <p:nvPr/>
            </p:nvSpPr>
            <p:spPr>
              <a:xfrm>
                <a:off x="2609258" y="2333275"/>
                <a:ext cx="806400" cy="2064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lt1"/>
                  </a:solidFill>
                  <a:latin typeface="Instrument Sans"/>
                  <a:ea typeface="Instrument Sans"/>
                  <a:cs typeface="Instrument Sans"/>
                  <a:sym typeface="Instrument Sans"/>
                </a:endParaRPr>
              </a:p>
            </p:txBody>
          </p:sp>
        </p:grpSp>
        <p:sp>
          <p:nvSpPr>
            <p:cNvPr id="654" name="Google Shape;654;p71"/>
            <p:cNvSpPr/>
            <p:nvPr/>
          </p:nvSpPr>
          <p:spPr>
            <a:xfrm>
              <a:off x="6155767" y="3663925"/>
              <a:ext cx="806400" cy="2064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