
<file path=[Content_Types].xml><?xml version="1.0" encoding="utf-8"?>
<Types xmlns="http://schemas.openxmlformats.org/package/2006/content-types">
  <Default Extension="fntdata" ContentType="application/x-fontdata"/>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13"/>
  </p:notesMasterIdLst>
  <p:handoutMasterIdLst>
    <p:handoutMasterId r:id="rId14"/>
  </p:handoutMasterIdLst>
  <p:sldIdLst>
    <p:sldId id="263" r:id="rId2"/>
    <p:sldId id="264" r:id="rId3"/>
    <p:sldId id="273" r:id="rId4"/>
    <p:sldId id="266" r:id="rId5"/>
    <p:sldId id="267" r:id="rId6"/>
    <p:sldId id="274" r:id="rId7"/>
    <p:sldId id="268" r:id="rId8"/>
    <p:sldId id="275" r:id="rId9"/>
    <p:sldId id="269" r:id="rId10"/>
    <p:sldId id="270" r:id="rId11"/>
    <p:sldId id="271" r:id="rId12"/>
  </p:sldIdLst>
  <p:sldSz cx="12192000" cy="6858000"/>
  <p:notesSz cx="6858000" cy="9144000"/>
  <p:embeddedFontLst>
    <p:embeddedFont>
      <p:font typeface="Jost Medium" panose="020B0604020202020204" charset="0"/>
      <p:regular r:id="rId15"/>
      <p:bold r:id="rId16"/>
      <p:italic r:id="rId17"/>
      <p:boldItalic r:id="rId18"/>
    </p:embeddedFont>
    <p:embeddedFont>
      <p:font typeface="Jost SemiBold" panose="020B0604020202020204" charset="0"/>
      <p:regular r:id="rId19"/>
      <p:bold r:id="rId20"/>
      <p:italic r:id="rId21"/>
      <p:boldItalic r:id="rId22"/>
    </p:embeddedFont>
  </p:embeddedFontLst>
  <p:defaultTextStyle>
    <a:defPPr>
      <a:defRPr lang="en-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099F"/>
    <a:srgbClr val="EEEEEE"/>
    <a:srgbClr val="FAC55B"/>
    <a:srgbClr val="00FFBA"/>
    <a:srgbClr val="FC8484"/>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107"/>
    <p:restoredTop sz="72269" autoAdjust="0"/>
  </p:normalViewPr>
  <p:slideViewPr>
    <p:cSldViewPr snapToGrid="0" snapToObjects="1">
      <p:cViewPr varScale="1">
        <p:scale>
          <a:sx n="46" d="100"/>
          <a:sy n="46" d="100"/>
        </p:scale>
        <p:origin x="1056" y="44"/>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203" d="100"/>
          <a:sy n="203" d="100"/>
        </p:scale>
        <p:origin x="7656"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font" Target="fonts/font8.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7E09557-5F17-0643-9E6C-C434772555D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S"/>
          </a:p>
        </p:txBody>
      </p:sp>
      <p:sp>
        <p:nvSpPr>
          <p:cNvPr id="3" name="Date Placeholder 2">
            <a:extLst>
              <a:ext uri="{FF2B5EF4-FFF2-40B4-BE49-F238E27FC236}">
                <a16:creationId xmlns:a16="http://schemas.microsoft.com/office/drawing/2014/main" id="{42DC4768-644B-CD4B-9954-83AD6C70407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99A3163-D888-4040-A2D8-2B7E2DDBB574}" type="datetimeFigureOut">
              <a:t>5.5.2025</a:t>
            </a:fld>
            <a:endParaRPr lang="en-IS"/>
          </a:p>
        </p:txBody>
      </p:sp>
      <p:sp>
        <p:nvSpPr>
          <p:cNvPr id="4" name="Footer Placeholder 3">
            <a:extLst>
              <a:ext uri="{FF2B5EF4-FFF2-40B4-BE49-F238E27FC236}">
                <a16:creationId xmlns:a16="http://schemas.microsoft.com/office/drawing/2014/main" id="{E8220FB6-8020-C24A-A415-DB5EF186AC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S"/>
          </a:p>
        </p:txBody>
      </p:sp>
      <p:sp>
        <p:nvSpPr>
          <p:cNvPr id="5" name="Slide Number Placeholder 4">
            <a:extLst>
              <a:ext uri="{FF2B5EF4-FFF2-40B4-BE49-F238E27FC236}">
                <a16:creationId xmlns:a16="http://schemas.microsoft.com/office/drawing/2014/main" id="{D1B06A01-4E34-F345-9ED4-1823080D9AB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FC76437-1D96-D943-A8F5-FBAE6119EDD8}" type="slidenum">
              <a:t>‹#›</a:t>
            </a:fld>
            <a:endParaRPr lang="en-IS"/>
          </a:p>
        </p:txBody>
      </p:sp>
    </p:spTree>
    <p:extLst>
      <p:ext uri="{BB962C8B-B14F-4D97-AF65-F5344CB8AC3E}">
        <p14:creationId xmlns:p14="http://schemas.microsoft.com/office/powerpoint/2010/main" val="2760386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s-I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4C7FD0-92A3-4A59-8A0D-6B947C7AC359}" type="datetimeFigureOut">
              <a:rPr lang="is-IS" smtClean="0"/>
              <a:t>5.5.2025</a:t>
            </a:fld>
            <a:endParaRPr lang="is-I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s-I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s-I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1FF20F-639C-4484-90E9-55A556535B2D}" type="slidenum">
              <a:rPr lang="is-IS" smtClean="0"/>
              <a:t>‹#›</a:t>
            </a:fld>
            <a:endParaRPr lang="is-IS"/>
          </a:p>
        </p:txBody>
      </p:sp>
    </p:spTree>
    <p:extLst>
      <p:ext uri="{BB962C8B-B14F-4D97-AF65-F5344CB8AC3E}">
        <p14:creationId xmlns:p14="http://schemas.microsoft.com/office/powerpoint/2010/main" val="3122082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a:t>Ása Kristín heiti ég og hef lengi brunnið fyrir mikilvægi félagsmiðstöðva. Ég hef starfað til ansi margra ára í félagsmiðstöðvum og hef alla tíð verið sérleg hópáhugakona með óendanlega ástríðu fyrir frístundastarfi. Það mætti segja að helsta kveikjan að þessu verkefni væri það verðuga verkefni, eða tilraun til, að sanna virði og mikilvægi félagsmiðstöðva. </a:t>
            </a:r>
          </a:p>
          <a:p>
            <a:endParaRPr lang="is-IS" dirty="0"/>
          </a:p>
          <a:p>
            <a:pPr lvl="1">
              <a:lnSpc>
                <a:spcPct val="150000"/>
              </a:lnSpc>
            </a:pPr>
            <a:r>
              <a:rPr lang="is-IS" dirty="0"/>
              <a:t>Rannsóknarspurningarnar mínar í þessu verkefni voru : </a:t>
            </a:r>
            <a:br>
              <a:rPr lang="is-IS" dirty="0"/>
            </a:br>
            <a:r>
              <a:rPr lang="is-IS" dirty="0"/>
              <a:t>Hver er, ef einhver, raunverulegur ávinningur sértæks hópastarfs í félagsmiðstöðvum í Reykjavík? </a:t>
            </a:r>
          </a:p>
          <a:p>
            <a:pPr lvl="1">
              <a:lnSpc>
                <a:spcPct val="150000"/>
              </a:lnSpc>
            </a:pPr>
            <a:r>
              <a:rPr lang="is-IS" dirty="0"/>
              <a:t>Hvaða þekking og fagstarf býr í félagsmiðstöðvum?</a:t>
            </a:r>
          </a:p>
          <a:p>
            <a:pPr lvl="1">
              <a:lnSpc>
                <a:spcPct val="150000"/>
              </a:lnSpc>
            </a:pPr>
            <a:r>
              <a:rPr lang="is-IS" dirty="0"/>
              <a:t>Hvaða færni þarf til að vinna markvisst hópastarf með forvarnargildi að leiðarljósi?</a:t>
            </a:r>
          </a:p>
          <a:p>
            <a:endParaRPr lang="is-IS" dirty="0"/>
          </a:p>
        </p:txBody>
      </p:sp>
      <p:sp>
        <p:nvSpPr>
          <p:cNvPr id="4" name="Slide Number Placeholder 3"/>
          <p:cNvSpPr>
            <a:spLocks noGrp="1"/>
          </p:cNvSpPr>
          <p:nvPr>
            <p:ph type="sldNum" sz="quarter" idx="5"/>
          </p:nvPr>
        </p:nvSpPr>
        <p:spPr/>
        <p:txBody>
          <a:bodyPr/>
          <a:lstStyle/>
          <a:p>
            <a:fld id="{321FF20F-639C-4484-90E9-55A556535B2D}" type="slidenum">
              <a:rPr lang="is-IS" smtClean="0"/>
              <a:t>2</a:t>
            </a:fld>
            <a:endParaRPr lang="is-IS"/>
          </a:p>
        </p:txBody>
      </p:sp>
    </p:spTree>
    <p:extLst>
      <p:ext uri="{BB962C8B-B14F-4D97-AF65-F5344CB8AC3E}">
        <p14:creationId xmlns:p14="http://schemas.microsoft.com/office/powerpoint/2010/main" val="665111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a:t>Mitt fræðilega bakland byggist að miklu leyti á heimildum sem snúa að unglingum, félagsmótun, seiglu og vináttu. </a:t>
            </a:r>
          </a:p>
          <a:p>
            <a:endParaRPr lang="is-IS" dirty="0"/>
          </a:p>
          <a:p>
            <a:r>
              <a:rPr lang="is-IS" dirty="0"/>
              <a:t>Félagsmiðstöðvar eru vettvangur til hálfformlegrar menntunar og hvernig vistkerfalíkan </a:t>
            </a:r>
            <a:r>
              <a:rPr lang="is-IS" dirty="0" err="1"/>
              <a:t>Bronfenbrenners</a:t>
            </a:r>
            <a:r>
              <a:rPr lang="is-IS" dirty="0"/>
              <a:t> getur varpað ljósi á mikilvægi þess að skilja umhverfið sem börn og ungmenni alast uppí og hvernig það getur stutt við eða hindrað eðlilegan þroska. </a:t>
            </a:r>
          </a:p>
          <a:p>
            <a:endParaRPr lang="is-IS" dirty="0"/>
          </a:p>
          <a:p>
            <a:r>
              <a:rPr lang="is-IS" dirty="0"/>
              <a:t>Vináttan er mikilvægur þáttur í lífi barna og unglinga því með góðum vin eiga þau traustan bandamann sem getur uppfyllt þörf þeirra fyrir nánd, andlegum stuðningi og hjálpað til við verkefni lífsins. Ásamt því að rýna í þá þætti sem mótast með því að vera viðurkenndur í félagahópnum.</a:t>
            </a:r>
          </a:p>
          <a:p>
            <a:endParaRPr lang="is-IS" dirty="0"/>
          </a:p>
          <a:p>
            <a:r>
              <a:rPr lang="is-IS" dirty="0"/>
              <a:t>Sjálfsmyndina getum við rýnt töluvert í og hvernig jákvæð sjálfsmynd er tengd við hamingju og ánægju seinna á lífsleiðinni á meðan neikvæð sjálfsmynd hefur frekar verið tengd við þunglyndi og kvíða og skort á aðlögunarhæfni í samskiptum. </a:t>
            </a:r>
          </a:p>
          <a:p>
            <a:endParaRPr lang="is-IS" dirty="0"/>
          </a:p>
          <a:p>
            <a:r>
              <a:rPr lang="is-IS" dirty="0"/>
              <a:t>Sértækt hópastarf skilgreinum við sem hópastarf sem er þeim tilgangi háð að mæta skilgreindri þörf tiltekinna einstaklinga og hvernig unnið er sérstaklega með fyrirfram ákveðin markmið og viðfangsefni. Og er vettvangur fyrir félagslegan þroska og reynslunám, þar sem skiptir miklu máli að hópleiðari skapi öryggi og virkt samtal innan hópsins. </a:t>
            </a:r>
          </a:p>
          <a:p>
            <a:endParaRPr lang="is-IS" dirty="0"/>
          </a:p>
          <a:p>
            <a:r>
              <a:rPr lang="is-IS" dirty="0"/>
              <a:t>Mótunarstig (</a:t>
            </a:r>
            <a:r>
              <a:rPr lang="is-IS" dirty="0" err="1"/>
              <a:t>Forming</a:t>
            </a:r>
            <a:r>
              <a:rPr lang="is-IS" dirty="0"/>
              <a:t>):Hópur myndast, þátttakendur kynnast og rými er skapað fyrir öryggi og skýr markmið.</a:t>
            </a:r>
          </a:p>
          <a:p>
            <a:r>
              <a:rPr lang="is-IS" dirty="0"/>
              <a:t>Óreiðustig (</a:t>
            </a:r>
            <a:r>
              <a:rPr lang="is-IS" dirty="0" err="1"/>
              <a:t>Storming</a:t>
            </a:r>
            <a:r>
              <a:rPr lang="is-IS" dirty="0"/>
              <a:t>):Ágreiningur og spennuástand koma upp – mikilvægt að vinna gegn upplausn og byggja traust.</a:t>
            </a:r>
          </a:p>
          <a:p>
            <a:r>
              <a:rPr lang="is-IS" dirty="0"/>
              <a:t>Sáttastig (</a:t>
            </a:r>
            <a:r>
              <a:rPr lang="is-IS" dirty="0" err="1"/>
              <a:t>Norming</a:t>
            </a:r>
            <a:r>
              <a:rPr lang="is-IS" dirty="0"/>
              <a:t>):Traust myndast, samheldni eykst og einstaklingar finna stöðu sína innan hópsins.</a:t>
            </a:r>
          </a:p>
          <a:p>
            <a:r>
              <a:rPr lang="is-IS" dirty="0"/>
              <a:t>Vinnustig (</a:t>
            </a:r>
            <a:r>
              <a:rPr lang="is-IS" dirty="0" err="1"/>
              <a:t>Performing</a:t>
            </a:r>
            <a:r>
              <a:rPr lang="is-IS" dirty="0"/>
              <a:t>):Hópurinn verður virkur og lausnamiðaður, vinnur að sameiginlegum markmiðum í jafnvægi.</a:t>
            </a:r>
          </a:p>
          <a:p>
            <a:r>
              <a:rPr lang="is-IS" dirty="0"/>
              <a:t>Lokastig (</a:t>
            </a:r>
            <a:r>
              <a:rPr lang="is-IS" dirty="0" err="1"/>
              <a:t>Adjourning</a:t>
            </a:r>
            <a:r>
              <a:rPr lang="is-IS" dirty="0"/>
              <a:t>):Starfið lýkur með ígrundun, viðurkenningu og meðvitund um árangur einstaklings og hóps.</a:t>
            </a:r>
          </a:p>
          <a:p>
            <a:endParaRPr lang="is-IS" dirty="0"/>
          </a:p>
          <a:p>
            <a:endParaRPr lang="is-IS" dirty="0"/>
          </a:p>
          <a:p>
            <a:endParaRPr lang="is-IS" dirty="0"/>
          </a:p>
        </p:txBody>
      </p:sp>
      <p:sp>
        <p:nvSpPr>
          <p:cNvPr id="4" name="Slide Number Placeholder 3"/>
          <p:cNvSpPr>
            <a:spLocks noGrp="1"/>
          </p:cNvSpPr>
          <p:nvPr>
            <p:ph type="sldNum" sz="quarter" idx="5"/>
          </p:nvPr>
        </p:nvSpPr>
        <p:spPr/>
        <p:txBody>
          <a:bodyPr/>
          <a:lstStyle/>
          <a:p>
            <a:fld id="{321FF20F-639C-4484-90E9-55A556535B2D}" type="slidenum">
              <a:rPr lang="is-IS" smtClean="0"/>
              <a:t>3</a:t>
            </a:fld>
            <a:endParaRPr lang="is-IS"/>
          </a:p>
        </p:txBody>
      </p:sp>
    </p:spTree>
    <p:extLst>
      <p:ext uri="{BB962C8B-B14F-4D97-AF65-F5344CB8AC3E}">
        <p14:creationId xmlns:p14="http://schemas.microsoft.com/office/powerpoint/2010/main" val="1848492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a:t>Í þessari rannsókn notaðist ég við blandaða aðferðafræði þar sem ég fékk þann heiður að vinna með fyrirliggjandi </a:t>
            </a:r>
            <a:r>
              <a:rPr lang="is-IS" dirty="0" err="1"/>
              <a:t>megindleg</a:t>
            </a:r>
            <a:r>
              <a:rPr lang="is-IS" dirty="0"/>
              <a:t> gögn sem fengin voru frá Ársæli Má, leiðbeinanda mínum og prófessor við HÍ. Þau voru tekin saman á árunum 2018 – 2021 og greina samband milli þátttöku í hópastarfi í félagsmiðstöðvum og líðan unglinga. Spurningalistar voru lagðir fyrir 68 einstaklinga í 8.-9. bekk sem voru þátttakendur í sértæku hópastarfi yfir sumartímann í félagsmiðstöðvum í Reykjavík. </a:t>
            </a:r>
          </a:p>
          <a:p>
            <a:endParaRPr lang="is-IS" dirty="0"/>
          </a:p>
          <a:p>
            <a:pPr marL="0" marR="0" lvl="0" indent="0" algn="l" defTabSz="914400" rtl="0" eaLnBrk="1" fontAlgn="auto" latinLnBrk="0" hangingPunct="1">
              <a:lnSpc>
                <a:spcPct val="100000"/>
              </a:lnSpc>
              <a:spcBef>
                <a:spcPts val="0"/>
              </a:spcBef>
              <a:spcAft>
                <a:spcPts val="0"/>
              </a:spcAft>
              <a:buClrTx/>
              <a:buSzTx/>
              <a:buFontTx/>
              <a:buNone/>
              <a:tabLst/>
              <a:defRPr/>
            </a:pPr>
            <a:r>
              <a:rPr lang="is-IS" dirty="0"/>
              <a:t>Mér finnst ég þurfa tilgreina að hópastarf í félagmiðstöðum er tvíþætt. Um er að ræða sumarhópa þar sem unglingarnir koma á vegum vinnuskólans og eru þátttakendur í sértæku hópastarfi í 3-4 vikur í 4-6 klukkustundir í senn, hins vegar er líka keyrt hópastarf yfir vetrartímann sem er sjaldnar í viku en yfir lengri tíma. </a:t>
            </a:r>
          </a:p>
          <a:p>
            <a:endParaRPr lang="is-IS" dirty="0"/>
          </a:p>
          <a:p>
            <a:r>
              <a:rPr lang="is-IS" dirty="0" err="1"/>
              <a:t>Eigindlegum</a:t>
            </a:r>
            <a:r>
              <a:rPr lang="is-IS" dirty="0"/>
              <a:t> gögnum var safnað til að dýpka </a:t>
            </a:r>
            <a:r>
              <a:rPr lang="is-IS" dirty="0" err="1"/>
              <a:t>megindlegar</a:t>
            </a:r>
            <a:r>
              <a:rPr lang="is-IS" dirty="0"/>
              <a:t> niðurstöður og þá tók ég opin djúpviðtöl við starfsfólk félagsmiðstöðva, fjögur viðtöl voru tekin og voru þau lögð upp eins og óformleg samtöl. Markmiðsúrtakið var byggt á faglegri reynslu og sérþekkingu starfsfólks á hópastarfi. Upplagið var að fá fram sjónarhorn viðmælenda á þeirra eigin forsendum. Gögnin voru svo greind með þemagreiningu </a:t>
            </a:r>
            <a:r>
              <a:rPr lang="is-IS" dirty="0" err="1"/>
              <a:t>Braun</a:t>
            </a:r>
            <a:r>
              <a:rPr lang="is-IS" dirty="0"/>
              <a:t> og </a:t>
            </a:r>
            <a:r>
              <a:rPr lang="is-IS" dirty="0" err="1"/>
              <a:t>Clarke</a:t>
            </a:r>
            <a:r>
              <a:rPr lang="is-IS" dirty="0"/>
              <a:t> þar sem greining felst í því að finna þemu eða mynstur í gögnunum</a:t>
            </a:r>
          </a:p>
          <a:p>
            <a:endParaRPr lang="is-IS" dirty="0"/>
          </a:p>
        </p:txBody>
      </p:sp>
      <p:sp>
        <p:nvSpPr>
          <p:cNvPr id="4" name="Slide Number Placeholder 3"/>
          <p:cNvSpPr>
            <a:spLocks noGrp="1"/>
          </p:cNvSpPr>
          <p:nvPr>
            <p:ph type="sldNum" sz="quarter" idx="5"/>
          </p:nvPr>
        </p:nvSpPr>
        <p:spPr/>
        <p:txBody>
          <a:bodyPr/>
          <a:lstStyle/>
          <a:p>
            <a:fld id="{321FF20F-639C-4484-90E9-55A556535B2D}" type="slidenum">
              <a:rPr lang="is-IS" smtClean="0"/>
              <a:t>4</a:t>
            </a:fld>
            <a:endParaRPr lang="is-IS"/>
          </a:p>
        </p:txBody>
      </p:sp>
    </p:spTree>
    <p:extLst>
      <p:ext uri="{BB962C8B-B14F-4D97-AF65-F5344CB8AC3E}">
        <p14:creationId xmlns:p14="http://schemas.microsoft.com/office/powerpoint/2010/main" val="2008287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is-IS" dirty="0"/>
              <a:t>T-prófun leiddi í ljós </a:t>
            </a:r>
            <a:r>
              <a:rPr lang="is-IS" b="1" dirty="0"/>
              <a:t>marktæka jákvæða breytingu á </a:t>
            </a:r>
            <a:r>
              <a:rPr lang="is-IS" b="1" dirty="0" err="1"/>
              <a:t>hressleika</a:t>
            </a:r>
            <a:r>
              <a:rPr lang="is-IS" b="1" dirty="0"/>
              <a:t> og bjartsýni þátttakenda</a:t>
            </a:r>
            <a:r>
              <a:rPr lang="is-IS" dirty="0"/>
              <a:t> eftir þátttöku í sértæku hópastarfi.</a:t>
            </a:r>
          </a:p>
          <a:p>
            <a:pPr>
              <a:buNone/>
            </a:pPr>
            <a:r>
              <a:rPr lang="is-IS" dirty="0"/>
              <a:t>Þetta bendir til raunverulegs ávinnings af starfinu á viðhorf unglinga og andlega vellíðan.</a:t>
            </a:r>
          </a:p>
          <a:p>
            <a:pPr>
              <a:buNone/>
            </a:pPr>
            <a:r>
              <a:rPr lang="is-IS" dirty="0"/>
              <a:t>Aðrar breytur, svo sem </a:t>
            </a:r>
            <a:r>
              <a:rPr lang="is-IS" b="1" dirty="0"/>
              <a:t>þolinmæði, einbeiting, kvíði, sátt við sjálfan sig og dapurleiki</a:t>
            </a:r>
            <a:r>
              <a:rPr lang="is-IS" dirty="0"/>
              <a:t>, sýndu </a:t>
            </a:r>
            <a:r>
              <a:rPr lang="is-IS" b="1" dirty="0"/>
              <a:t>jákvæða þróun en náðu ekki tölfræðilegri marktækni</a:t>
            </a:r>
            <a:r>
              <a:rPr lang="is-IS" dirty="0"/>
              <a:t>. Þær gefa þó vísbendingar um að þátttakendur hafi upplifað jákvæðar breytingar.</a:t>
            </a:r>
          </a:p>
          <a:p>
            <a:pPr>
              <a:buNone/>
            </a:pPr>
            <a:endParaRPr lang="is-IS" dirty="0"/>
          </a:p>
          <a:p>
            <a:pPr>
              <a:buNone/>
            </a:pPr>
            <a:r>
              <a:rPr lang="is-IS" b="1" dirty="0"/>
              <a:t>Samskipti og félagsleg tengsl</a:t>
            </a:r>
            <a:r>
              <a:rPr lang="is-IS" dirty="0"/>
              <a:t> virðast hafa orðið meðvitaðri eftir þátttöku, þó að svör þátttakenda sýni ekki skýra framför. Líklegt er að hópastarfið hafi aukið innsýn í eigin hegðun frekar en bætta upplifun á eigin samskiptum.</a:t>
            </a:r>
          </a:p>
          <a:p>
            <a:pPr>
              <a:buNone/>
            </a:pPr>
            <a:endParaRPr lang="is-IS" dirty="0"/>
          </a:p>
          <a:p>
            <a:r>
              <a:rPr lang="is-IS" b="1" dirty="0"/>
              <a:t>Heildarniðurstöðurnar sýna jákvæða tilhneigingu</a:t>
            </a:r>
            <a:r>
              <a:rPr lang="is-IS" dirty="0"/>
              <a:t> í átt að aukinni vellíðan, sjálfsmynd og félagsfærni. Þó að niðurstöður séu ekki allar marktækar, benda þær til þess að sértækt hópastarf hafi </a:t>
            </a:r>
            <a:r>
              <a:rPr lang="is-IS" b="1" dirty="0"/>
              <a:t>mælanlegan félagslegan ávinning.</a:t>
            </a:r>
            <a:endParaRPr lang="is-IS" dirty="0"/>
          </a:p>
        </p:txBody>
      </p:sp>
      <p:sp>
        <p:nvSpPr>
          <p:cNvPr id="4" name="Slide Number Placeholder 3"/>
          <p:cNvSpPr>
            <a:spLocks noGrp="1"/>
          </p:cNvSpPr>
          <p:nvPr>
            <p:ph type="sldNum" sz="quarter" idx="5"/>
          </p:nvPr>
        </p:nvSpPr>
        <p:spPr/>
        <p:txBody>
          <a:bodyPr/>
          <a:lstStyle/>
          <a:p>
            <a:fld id="{321FF20F-639C-4484-90E9-55A556535B2D}" type="slidenum">
              <a:rPr lang="is-IS" smtClean="0"/>
              <a:t>5</a:t>
            </a:fld>
            <a:endParaRPr lang="is-IS"/>
          </a:p>
        </p:txBody>
      </p:sp>
    </p:spTree>
    <p:extLst>
      <p:ext uri="{BB962C8B-B14F-4D97-AF65-F5344CB8AC3E}">
        <p14:creationId xmlns:p14="http://schemas.microsoft.com/office/powerpoint/2010/main" val="3664873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a:t>Ásamt t-prófum voru settir upp samanburðarhópar til að meta fervikagreiningu. Þá voru spurningalistar lagðir fyrir bæði þátttakendur í hópastarfinu og samanburðar hóp að vori, í upphafi hópastarfs, við lok hópastarfsins og aftur að hausti. </a:t>
            </a:r>
          </a:p>
          <a:p>
            <a:endParaRPr lang="is-IS" dirty="0"/>
          </a:p>
          <a:p>
            <a:r>
              <a:rPr lang="is-IS" dirty="0"/>
              <a:t>Í samanburði við aðra unglinga á sama aldri sýndu þátttakendur í sértæku hópastarfi marktæka lækkun á kvíða og einmanaleika strax eftir starf. Þessi áhrif dvínuðu þó með tímanum, sem bendir til þess að inngripið hafi skilað árangri en að eftirfylgni vanti til að viðhalda honum.</a:t>
            </a:r>
          </a:p>
          <a:p>
            <a:endParaRPr lang="is-IS" dirty="0"/>
          </a:p>
          <a:p>
            <a:r>
              <a:rPr lang="is-IS" dirty="0"/>
              <a:t>Einnig sáust jákvæð merki um aukna sjálfsánægju, betri einbeitingu og minni dapurleika, en áhrifin héldust ekki til lengri tíma.</a:t>
            </a:r>
          </a:p>
          <a:p>
            <a:endParaRPr lang="is-IS" dirty="0"/>
          </a:p>
          <a:p>
            <a:r>
              <a:rPr lang="is-IS" dirty="0"/>
              <a:t>Samanburðarhópurinn sýndi lítið breytta líðan á tímabilinu, sem styður þá ályktun að sértækt hópastarf geti haft skýr skammtímaáhrif – en að þau þurfi lengri tíma til að ná varanlegum árangri.</a:t>
            </a:r>
          </a:p>
          <a:p>
            <a:endParaRPr lang="is-IS" dirty="0"/>
          </a:p>
          <a:p>
            <a:r>
              <a:rPr lang="is-IS" dirty="0"/>
              <a:t>Í ritgerðinni minni má finna 9 æðislega flott súlurit sem ég ætla hlífa ykkur fyrir í dag en þið getið glöggvað ykkur á þeim þegar verkið kemur inn á Skemmu .</a:t>
            </a:r>
          </a:p>
        </p:txBody>
      </p:sp>
      <p:sp>
        <p:nvSpPr>
          <p:cNvPr id="4" name="Slide Number Placeholder 3"/>
          <p:cNvSpPr>
            <a:spLocks noGrp="1"/>
          </p:cNvSpPr>
          <p:nvPr>
            <p:ph type="sldNum" sz="quarter" idx="5"/>
          </p:nvPr>
        </p:nvSpPr>
        <p:spPr/>
        <p:txBody>
          <a:bodyPr/>
          <a:lstStyle/>
          <a:p>
            <a:fld id="{321FF20F-639C-4484-90E9-55A556535B2D}" type="slidenum">
              <a:rPr lang="is-IS" smtClean="0"/>
              <a:t>6</a:t>
            </a:fld>
            <a:endParaRPr lang="is-IS"/>
          </a:p>
        </p:txBody>
      </p:sp>
    </p:spTree>
    <p:extLst>
      <p:ext uri="{BB962C8B-B14F-4D97-AF65-F5344CB8AC3E}">
        <p14:creationId xmlns:p14="http://schemas.microsoft.com/office/powerpoint/2010/main" val="1795541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is-IS" dirty="0"/>
              <a:t>Við greiningu </a:t>
            </a:r>
            <a:r>
              <a:rPr lang="is-IS" dirty="0" err="1"/>
              <a:t>eigindlegra</a:t>
            </a:r>
            <a:r>
              <a:rPr lang="is-IS" dirty="0"/>
              <a:t> gagna komu fram þrjú meginþemu. Fyrsta þemað er </a:t>
            </a:r>
            <a:r>
              <a:rPr lang="is-IS" i="1" dirty="0"/>
              <a:t>hópurinn sem verkfæri</a:t>
            </a:r>
            <a:r>
              <a:rPr lang="is-IS" dirty="0"/>
              <a:t>. Þar lögðu viðmælendur áherslu á að traust og öryggi væru forsenda alls árangurs. Samsetning hópsins skiptir miklu máli og reynslan sýnir að vel ígrundað skipulag og fagleg ígrundun eru lykilverkfæri í slíku starfi.</a:t>
            </a:r>
          </a:p>
          <a:p>
            <a:pPr>
              <a:buNone/>
            </a:pPr>
            <a:endParaRPr lang="is-IS" dirty="0"/>
          </a:p>
          <a:p>
            <a:pPr>
              <a:buNone/>
            </a:pPr>
            <a:r>
              <a:rPr lang="is-IS" dirty="0"/>
              <a:t>Annað þema er </a:t>
            </a:r>
            <a:r>
              <a:rPr lang="is-IS" i="1" dirty="0"/>
              <a:t>starfsmaðurinn sem verkfæri</a:t>
            </a:r>
            <a:r>
              <a:rPr lang="is-IS" dirty="0"/>
              <a:t>. Þar kom skýrt fram að undirbúningur og ígrundun eru ekki bara hjálpleg heldur nauðsynlegur þáttur í starfinu. Þjálfun, innsæi og fagleg nálgun hópleiðara eru drifkraftar starfsins.</a:t>
            </a:r>
          </a:p>
          <a:p>
            <a:pPr>
              <a:buNone/>
            </a:pPr>
            <a:endParaRPr lang="is-IS" dirty="0"/>
          </a:p>
          <a:p>
            <a:pPr>
              <a:buNone/>
            </a:pPr>
            <a:r>
              <a:rPr lang="is-IS" dirty="0"/>
              <a:t>Þriðja þemað er </a:t>
            </a:r>
            <a:r>
              <a:rPr lang="is-IS" i="1" dirty="0"/>
              <a:t>hópurinn sem meðferðarúrræði</a:t>
            </a:r>
            <a:r>
              <a:rPr lang="is-IS" dirty="0"/>
              <a:t>. Þar bentu viðmælendur á að hlutverk hópsins og ábyrgð hans í meðferðarskyni væri enn takmörkuð. Félagsmiðstöðvar eru ekki meðferðarúrræði, en þær eru mikilvægur þáttur í keðju farsældar sem hluti af nærsamfélagi unglinganna og þau geta gripið mál á byrjunarstigi og svo vísað áfram í viðeigandi úrræði ef þörf er á. </a:t>
            </a:r>
          </a:p>
          <a:p>
            <a:pPr>
              <a:buNone/>
            </a:pPr>
            <a:r>
              <a:rPr lang="is-IS" dirty="0"/>
              <a:t>Þeir bentu þó á að </a:t>
            </a:r>
            <a:r>
              <a:rPr lang="is-IS" b="1" dirty="0"/>
              <a:t>lengd og samfella í hópastarfi hefur bein áhrif á árangur, </a:t>
            </a:r>
            <a:r>
              <a:rPr lang="is-IS" b="0" dirty="0"/>
              <a:t>sem tónar við tölfræðilegar niðurstöður og langtímaáhrif hópastarfsins</a:t>
            </a:r>
            <a:r>
              <a:rPr lang="is-IS" b="1" dirty="0"/>
              <a:t>. </a:t>
            </a:r>
          </a:p>
          <a:p>
            <a:pPr>
              <a:buNone/>
            </a:pPr>
            <a:endParaRPr lang="is-IS" dirty="0"/>
          </a:p>
          <a:p>
            <a:r>
              <a:rPr lang="is-IS" dirty="0"/>
              <a:t>Saman gefa þessi þemu mjög skýra mynd af því að sértækt hópastarf byggist á traustum grunni – bæði í samsetningu hóps, hæfni leiðbeinanda og faglegri rútínu. Ávinningurinn er nokkuð ljós – en aðstæður og stuðningur þurfa að vera til staðar til að nýta hann til fulls.</a:t>
            </a:r>
          </a:p>
          <a:p>
            <a:endParaRPr lang="is-IS" dirty="0"/>
          </a:p>
        </p:txBody>
      </p:sp>
      <p:sp>
        <p:nvSpPr>
          <p:cNvPr id="4" name="Slide Number Placeholder 3"/>
          <p:cNvSpPr>
            <a:spLocks noGrp="1"/>
          </p:cNvSpPr>
          <p:nvPr>
            <p:ph type="sldNum" sz="quarter" idx="5"/>
          </p:nvPr>
        </p:nvSpPr>
        <p:spPr/>
        <p:txBody>
          <a:bodyPr/>
          <a:lstStyle/>
          <a:p>
            <a:fld id="{321FF20F-639C-4484-90E9-55A556535B2D}" type="slidenum">
              <a:rPr lang="is-IS" smtClean="0"/>
              <a:t>7</a:t>
            </a:fld>
            <a:endParaRPr lang="is-IS"/>
          </a:p>
        </p:txBody>
      </p:sp>
    </p:spTree>
    <p:extLst>
      <p:ext uri="{BB962C8B-B14F-4D97-AF65-F5344CB8AC3E}">
        <p14:creationId xmlns:p14="http://schemas.microsoft.com/office/powerpoint/2010/main" val="38854239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a:t>Hér má sjá allskonar æðislegar tilvitnanir í viðmælendur mína, gef ykkur örstutta stund til að lesa. </a:t>
            </a:r>
          </a:p>
        </p:txBody>
      </p:sp>
      <p:sp>
        <p:nvSpPr>
          <p:cNvPr id="4" name="Slide Number Placeholder 3"/>
          <p:cNvSpPr>
            <a:spLocks noGrp="1"/>
          </p:cNvSpPr>
          <p:nvPr>
            <p:ph type="sldNum" sz="quarter" idx="5"/>
          </p:nvPr>
        </p:nvSpPr>
        <p:spPr/>
        <p:txBody>
          <a:bodyPr/>
          <a:lstStyle/>
          <a:p>
            <a:fld id="{321FF20F-639C-4484-90E9-55A556535B2D}" type="slidenum">
              <a:rPr lang="is-IS" smtClean="0"/>
              <a:t>8</a:t>
            </a:fld>
            <a:endParaRPr lang="is-IS"/>
          </a:p>
        </p:txBody>
      </p:sp>
    </p:spTree>
    <p:extLst>
      <p:ext uri="{BB962C8B-B14F-4D97-AF65-F5344CB8AC3E}">
        <p14:creationId xmlns:p14="http://schemas.microsoft.com/office/powerpoint/2010/main" val="35188795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is-IS" dirty="0"/>
              <a:t>Með því að greina bæði </a:t>
            </a:r>
            <a:r>
              <a:rPr lang="is-IS" dirty="0" err="1"/>
              <a:t>megindleg</a:t>
            </a:r>
            <a:r>
              <a:rPr lang="is-IS" dirty="0"/>
              <a:t> og </a:t>
            </a:r>
            <a:r>
              <a:rPr lang="is-IS" dirty="0" err="1"/>
              <a:t>eigindleg</a:t>
            </a:r>
            <a:r>
              <a:rPr lang="is-IS" dirty="0"/>
              <a:t> gögn kemur í ljós að hópastarf getur haft jákvæð áhrif á líðan, sjálfsmynd og félagslega virkni unglinga.</a:t>
            </a:r>
          </a:p>
          <a:p>
            <a:pPr>
              <a:buNone/>
            </a:pPr>
            <a:r>
              <a:rPr lang="is-IS" dirty="0" err="1"/>
              <a:t>Megindlegu</a:t>
            </a:r>
            <a:r>
              <a:rPr lang="is-IS" dirty="0"/>
              <a:t> gögnin sýna skýra, marktæka </a:t>
            </a:r>
            <a:r>
              <a:rPr lang="is-IS" dirty="0" err="1"/>
              <a:t>bætingu</a:t>
            </a:r>
            <a:r>
              <a:rPr lang="is-IS" dirty="0"/>
              <a:t> í líðan strax að starfi loknu þó áhrifin dvíni yfir tíma. Það bendir til þess að hópastarf sé árangursríkt inngrip, en kalli á samfellu og stuðning til að viðhalda áhrifum. </a:t>
            </a:r>
            <a:r>
              <a:rPr lang="is-IS" dirty="0" err="1"/>
              <a:t>Eigindlegu</a:t>
            </a:r>
            <a:r>
              <a:rPr lang="is-IS" dirty="0"/>
              <a:t> gögnin draga fram dýpri skilning á hvernig þetta gerist – þar sem hópurinn verður öruggt rými fyrir speglun, tengsl og sjálfsstyrkingu.</a:t>
            </a:r>
          </a:p>
          <a:p>
            <a:pPr>
              <a:buNone/>
            </a:pPr>
            <a:endParaRPr lang="is-IS" dirty="0"/>
          </a:p>
          <a:p>
            <a:pPr>
              <a:buNone/>
            </a:pPr>
            <a:r>
              <a:rPr lang="is-IS" dirty="0"/>
              <a:t>Starfsfólk lýsir hópastarfinu sem vettvangi þar sem ungt fólk fær að þróa félagsfærni, takast á við tilfinningar og byggja upp trú á eigin sjálfi. Leiðtogahlutverkið og tengslin sem myndast eru lykilþættir – og traust, öryggi og fagleg nálgun eru forsenda árangurs. </a:t>
            </a:r>
          </a:p>
          <a:p>
            <a:pPr>
              <a:buNone/>
            </a:pPr>
            <a:r>
              <a:rPr lang="is-IS" dirty="0"/>
              <a:t>Þátttakendur sem áður áttu erfitt með tengsl eða upplifðu félagslega einangrun finna oft nýjan farveg til að tengjast og tilheyra.</a:t>
            </a:r>
          </a:p>
          <a:p>
            <a:endParaRPr lang="is-IS" dirty="0"/>
          </a:p>
          <a:p>
            <a:r>
              <a:rPr lang="is-IS" dirty="0"/>
              <a:t>Niðurstöðurnar benda því til að sértækt hópastarf geti verið öflugt úrræði sem styður við farsæld, forvarnir og félagslega þátttöku – sérstaklega ef það er hluti af stærra, samfelldu stuðningsumhverfi og viðurkennt sem áhrifaríkt og faglegt inngrip á fyrsta stigi farsældar. Ávinningurinn getur verið bæði persónulegur og samfélagslegur – og það er tímabært að hann fái viðurkenningu sem slíkur.</a:t>
            </a:r>
          </a:p>
          <a:p>
            <a:endParaRPr lang="is-IS" dirty="0"/>
          </a:p>
        </p:txBody>
      </p:sp>
      <p:sp>
        <p:nvSpPr>
          <p:cNvPr id="4" name="Slide Number Placeholder 3"/>
          <p:cNvSpPr>
            <a:spLocks noGrp="1"/>
          </p:cNvSpPr>
          <p:nvPr>
            <p:ph type="sldNum" sz="quarter" idx="5"/>
          </p:nvPr>
        </p:nvSpPr>
        <p:spPr/>
        <p:txBody>
          <a:bodyPr/>
          <a:lstStyle/>
          <a:p>
            <a:fld id="{321FF20F-639C-4484-90E9-55A556535B2D}" type="slidenum">
              <a:rPr lang="is-IS" smtClean="0"/>
              <a:t>9</a:t>
            </a:fld>
            <a:endParaRPr lang="is-IS"/>
          </a:p>
        </p:txBody>
      </p:sp>
    </p:spTree>
    <p:extLst>
      <p:ext uri="{BB962C8B-B14F-4D97-AF65-F5344CB8AC3E}">
        <p14:creationId xmlns:p14="http://schemas.microsoft.com/office/powerpoint/2010/main" val="3687678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is-IS" sz="1800" dirty="0">
                <a:effectLst/>
                <a:latin typeface="Calibri" panose="020F0502020204030204" pitchFamily="34" charset="0"/>
                <a:ea typeface="Calibri" panose="020F0502020204030204" pitchFamily="34" charset="0"/>
                <a:cs typeface="Times New Roman" panose="02020603050405020304" pitchFamily="18" charset="0"/>
              </a:rPr>
              <a:t>Eftir mörg ár af starfi í félagsmiðstöð og að sinna sértæku hópastarfi hef ég orðið vitni að ávinningnum sem það getur skilað, árangrinum sem unglingarnir ná í hópunum og hvernig þau koma sterkari út úr starfinu. Verandi starfsmaður sem hefur haft óbilandi trú á starfinu og áhrifum þess þá kom mér á óvart að ávinningurinn færi dvínandi þegar lengra var liðið frá sumarhópastarfinu. Eftir að hafa styrkt eigin fræðilegu sjónarmið í vinnslu þessarar rannsóknar, varð mér ljóst hvernig þessi staðreynd sýnir fram á mikilvægi þess að viðhalda starfinu og nýta sumarhópana í meira mæli sem hluta af langtímahópum. Það eru sóknarfæri í að dýpka þekkingu á hópfræðum innan vettvangsins og flétta fræði félagsmiðstöðva meira við hópfræðikenningar </a:t>
            </a:r>
          </a:p>
          <a:p>
            <a:pPr>
              <a:buNone/>
            </a:pPr>
            <a:endParaRPr lang="is-IS" dirty="0"/>
          </a:p>
          <a:p>
            <a:pPr>
              <a:buNone/>
            </a:pPr>
            <a:r>
              <a:rPr lang="is-IS" sz="1800" dirty="0">
                <a:effectLst/>
                <a:latin typeface="Calibri" panose="020F0502020204030204" pitchFamily="34" charset="0"/>
                <a:ea typeface="Calibri" panose="020F0502020204030204" pitchFamily="34" charset="0"/>
                <a:cs typeface="Times New Roman" panose="02020603050405020304" pitchFamily="18" charset="0"/>
              </a:rPr>
              <a:t>Það eru vísbendingar um ákveðið ákall eftir því að þjálfa upp fleira starfsfólk til að sinna hópastarfi innan félagsmiðstöðva. Mikilvægt sé að skapa fagvettvang þar sem starfsfólk getur öðlast reynsluna að leiða hóp sem og að vera hluti af hópi sjálf. Þau þurfa að upplifa þróunina á eigin skinni, ígrunda eigin upplifun í hópastarfinu og tryggja að starfinu sé stýrt af reyndum og metnaðarfullum einstaklingi sem þekkir sjálfan sig vel. </a:t>
            </a:r>
          </a:p>
          <a:p>
            <a:pPr>
              <a:buNone/>
            </a:pPr>
            <a:endParaRPr lang="is-IS" dirty="0"/>
          </a:p>
          <a:p>
            <a:pPr>
              <a:buNone/>
            </a:pPr>
            <a:r>
              <a:rPr lang="is-IS" sz="1800" dirty="0">
                <a:effectLst/>
                <a:latin typeface="Calibri" panose="020F0502020204030204" pitchFamily="34" charset="0"/>
                <a:ea typeface="Calibri" panose="020F0502020204030204" pitchFamily="34" charset="0"/>
                <a:cs typeface="Times New Roman" panose="02020603050405020304" pitchFamily="18" charset="0"/>
              </a:rPr>
              <a:t>Eftir mörg ár af því að hafa staðið staðföst á því að sértækt hópastarf virki þá er ánægjulegt að vera með gögn og niðurstöður sem sýna fram á þessar vísbendingar sem má draga saman um ávinning starfsins. Ég fagna því að þessi gögn hafi verið tekin saman og er stolt af því að hafa fengið að vinna með þau. Þó svo að þessi rannsókn veiti mikilvæga sýn á málefnið, eru mörg tækifæri til frekari rannsókna, til dæmis á langtímaáhrifum þátttöku í slíku starfi eða aðferðum sem virka best fyrir mismunandi hópa ungmenna. </a:t>
            </a:r>
          </a:p>
          <a:p>
            <a:pPr>
              <a:buNone/>
            </a:pPr>
            <a:br>
              <a:rPr lang="is-IS" dirty="0"/>
            </a:br>
            <a:r>
              <a:rPr lang="is-IS" dirty="0"/>
              <a:t>Það er von mín að þessi rannsókn verði hvati til frekari umræðu, frekari viðurkenningar félagsmiðstöðvastarfs og aðgerða – í þágu þeirra unglinga sem þurfa að finna að þeir tilheyra og skipta máli.</a:t>
            </a:r>
          </a:p>
          <a:p>
            <a:endParaRPr lang="is-IS" dirty="0"/>
          </a:p>
        </p:txBody>
      </p:sp>
      <p:sp>
        <p:nvSpPr>
          <p:cNvPr id="4" name="Slide Number Placeholder 3"/>
          <p:cNvSpPr>
            <a:spLocks noGrp="1"/>
          </p:cNvSpPr>
          <p:nvPr>
            <p:ph type="sldNum" sz="quarter" idx="5"/>
          </p:nvPr>
        </p:nvSpPr>
        <p:spPr/>
        <p:txBody>
          <a:bodyPr/>
          <a:lstStyle/>
          <a:p>
            <a:fld id="{321FF20F-639C-4484-90E9-55A556535B2D}" type="slidenum">
              <a:rPr lang="is-IS" smtClean="0"/>
              <a:t>10</a:t>
            </a:fld>
            <a:endParaRPr lang="is-IS"/>
          </a:p>
        </p:txBody>
      </p:sp>
    </p:spTree>
    <p:extLst>
      <p:ext uri="{BB962C8B-B14F-4D97-AF65-F5344CB8AC3E}">
        <p14:creationId xmlns:p14="http://schemas.microsoft.com/office/powerpoint/2010/main" val="3303399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íð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C6C10-AEEE-2242-8CA6-22E89276E00E}"/>
              </a:ext>
            </a:extLst>
          </p:cNvPr>
          <p:cNvSpPr>
            <a:spLocks noGrp="1"/>
          </p:cNvSpPr>
          <p:nvPr>
            <p:ph type="ctrTitle"/>
          </p:nvPr>
        </p:nvSpPr>
        <p:spPr>
          <a:xfrm>
            <a:off x="792079" y="2878815"/>
            <a:ext cx="6118007" cy="1731788"/>
          </a:xfrm>
          <a:solidFill>
            <a:schemeClr val="bg1"/>
          </a:solidFill>
        </p:spPr>
        <p:txBody>
          <a:bodyPr wrap="square" lIns="180000" tIns="180000" rIns="180000" bIns="72000" anchor="t" anchorCtr="0">
            <a:spAutoFit/>
          </a:bodyPr>
          <a:lstStyle>
            <a:lvl1pPr algn="l">
              <a:lnSpc>
                <a:spcPct val="100000"/>
              </a:lnSpc>
              <a:defRPr sz="4800" b="0" i="0">
                <a:solidFill>
                  <a:srgbClr val="10099F"/>
                </a:solidFill>
                <a:latin typeface="Jost Medium" pitchFamily="2" charset="77"/>
                <a:ea typeface="Jost Medium" pitchFamily="2" charset="77"/>
              </a:defRPr>
            </a:lvl1pPr>
          </a:lstStyle>
          <a:p>
            <a:r>
              <a:rPr lang="en-US" dirty="0"/>
              <a:t>Click to edit Master title style</a:t>
            </a:r>
            <a:endParaRPr lang="is-IS" dirty="0"/>
          </a:p>
        </p:txBody>
      </p:sp>
      <p:sp>
        <p:nvSpPr>
          <p:cNvPr id="4" name="Subtitle 2">
            <a:extLst>
              <a:ext uri="{FF2B5EF4-FFF2-40B4-BE49-F238E27FC236}">
                <a16:creationId xmlns:a16="http://schemas.microsoft.com/office/drawing/2014/main" id="{05F35A1D-E001-644A-9371-98B2527128CF}"/>
              </a:ext>
            </a:extLst>
          </p:cNvPr>
          <p:cNvSpPr>
            <a:spLocks noGrp="1"/>
          </p:cNvSpPr>
          <p:nvPr>
            <p:ph type="subTitle" idx="1"/>
          </p:nvPr>
        </p:nvSpPr>
        <p:spPr>
          <a:xfrm>
            <a:off x="792079" y="4762404"/>
            <a:ext cx="9108917" cy="616680"/>
          </a:xfrm>
          <a:solidFill>
            <a:schemeClr val="bg1"/>
          </a:solidFill>
        </p:spPr>
        <p:txBody>
          <a:bodyPr lIns="180000" tIns="144000" bIns="72000">
            <a:spAutoFit/>
          </a:bodyPr>
          <a:lstStyle>
            <a:lvl1pPr marL="0" indent="0" algn="l">
              <a:buNone/>
              <a:defRPr sz="2800">
                <a:solidFill>
                  <a:srgbClr val="10099F"/>
                </a:solidFill>
              </a:defRPr>
            </a:lvl1pPr>
            <a:lvl2pPr marL="580781" indent="0" algn="ctr">
              <a:buNone/>
              <a:defRPr/>
            </a:lvl2pPr>
            <a:lvl3pPr marL="1161562" indent="0" algn="ctr">
              <a:buNone/>
              <a:defRPr/>
            </a:lvl3pPr>
            <a:lvl4pPr marL="1742343" indent="0" algn="ctr">
              <a:buNone/>
              <a:defRPr/>
            </a:lvl4pPr>
            <a:lvl5pPr marL="2323125" indent="0" algn="ctr">
              <a:buNone/>
              <a:defRPr/>
            </a:lvl5pPr>
            <a:lvl6pPr marL="2903906" indent="0" algn="ctr">
              <a:buNone/>
              <a:defRPr/>
            </a:lvl6pPr>
            <a:lvl7pPr marL="3484687" indent="0" algn="ctr">
              <a:buNone/>
              <a:defRPr/>
            </a:lvl7pPr>
            <a:lvl8pPr marL="4065468" indent="0" algn="ctr">
              <a:buNone/>
              <a:defRPr/>
            </a:lvl8pPr>
            <a:lvl9pPr marL="4646249" indent="0" algn="ctr">
              <a:buNone/>
              <a:defRPr/>
            </a:lvl9pPr>
          </a:lstStyle>
          <a:p>
            <a:r>
              <a:rPr lang="en-US"/>
              <a:t>Click to edit Master subtitle style</a:t>
            </a:r>
            <a:endParaRPr lang="is-IS"/>
          </a:p>
        </p:txBody>
      </p:sp>
    </p:spTree>
    <p:extLst>
      <p:ext uri="{BB962C8B-B14F-4D97-AF65-F5344CB8AC3E}">
        <p14:creationId xmlns:p14="http://schemas.microsoft.com/office/powerpoint/2010/main" val="1993039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illiforsíða">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54D4DB1-75E3-5B4A-9E5C-7E351A3DB8DB}"/>
              </a:ext>
            </a:extLst>
          </p:cNvPr>
          <p:cNvSpPr/>
          <p:nvPr userDrawn="1"/>
        </p:nvSpPr>
        <p:spPr>
          <a:xfrm>
            <a:off x="0" y="4162927"/>
            <a:ext cx="12192000" cy="2700000"/>
          </a:xfrm>
          <a:prstGeom prst="rect">
            <a:avLst/>
          </a:prstGeom>
          <a:solidFill>
            <a:srgbClr val="FC84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a:p>
        </p:txBody>
      </p:sp>
      <p:sp>
        <p:nvSpPr>
          <p:cNvPr id="2" name="Title 1">
            <a:extLst>
              <a:ext uri="{FF2B5EF4-FFF2-40B4-BE49-F238E27FC236}">
                <a16:creationId xmlns:a16="http://schemas.microsoft.com/office/drawing/2014/main" id="{1CBFA17A-0476-4545-A0BD-809A62A8D4D9}"/>
              </a:ext>
            </a:extLst>
          </p:cNvPr>
          <p:cNvSpPr>
            <a:spLocks noGrp="1"/>
          </p:cNvSpPr>
          <p:nvPr>
            <p:ph type="title"/>
          </p:nvPr>
        </p:nvSpPr>
        <p:spPr>
          <a:xfrm>
            <a:off x="892010" y="3702276"/>
            <a:ext cx="7277434" cy="860199"/>
          </a:xfrm>
          <a:solidFill>
            <a:schemeClr val="bg1"/>
          </a:solidFill>
        </p:spPr>
        <p:txBody>
          <a:bodyPr lIns="180000" tIns="180000" rIns="180000" bIns="108000" anchor="b">
            <a:spAutoFit/>
          </a:bodyPr>
          <a:lstStyle>
            <a:lvl1pPr>
              <a:defRPr sz="4000"/>
            </a:lvl1pPr>
          </a:lstStyle>
          <a:p>
            <a:r>
              <a:rPr lang="en-US" dirty="0"/>
              <a:t>Click to edit Master title style</a:t>
            </a:r>
            <a:endParaRPr lang="is-IS" dirty="0"/>
          </a:p>
        </p:txBody>
      </p:sp>
    </p:spTree>
    <p:extLst>
      <p:ext uri="{BB962C8B-B14F-4D97-AF65-F5344CB8AC3E}">
        <p14:creationId xmlns:p14="http://schemas.microsoft.com/office/powerpoint/2010/main" val="4265120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Meginmál litaður grunnu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F311C4D-79DB-B744-A3B1-4D217C91E63F}"/>
              </a:ext>
            </a:extLst>
          </p:cNvPr>
          <p:cNvSpPr/>
          <p:nvPr userDrawn="1"/>
        </p:nvSpPr>
        <p:spPr>
          <a:xfrm>
            <a:off x="0" y="4162928"/>
            <a:ext cx="12191999" cy="2700000"/>
          </a:xfrm>
          <a:prstGeom prst="rect">
            <a:avLst/>
          </a:pr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a:p>
        </p:txBody>
      </p:sp>
      <p:sp>
        <p:nvSpPr>
          <p:cNvPr id="8" name="Rectangle 7">
            <a:extLst>
              <a:ext uri="{FF2B5EF4-FFF2-40B4-BE49-F238E27FC236}">
                <a16:creationId xmlns:a16="http://schemas.microsoft.com/office/drawing/2014/main" id="{DD809E27-95E7-CC4F-876E-972A9B2731BD}"/>
              </a:ext>
            </a:extLst>
          </p:cNvPr>
          <p:cNvSpPr/>
          <p:nvPr userDrawn="1"/>
        </p:nvSpPr>
        <p:spPr>
          <a:xfrm>
            <a:off x="2382253" y="1224336"/>
            <a:ext cx="8386011" cy="5044118"/>
          </a:xfrm>
          <a:prstGeom prst="rect">
            <a:avLst/>
          </a:prstGeom>
          <a:solidFill>
            <a:srgbClr val="00F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a:p>
        </p:txBody>
      </p:sp>
      <p:sp>
        <p:nvSpPr>
          <p:cNvPr id="2" name="Title 1">
            <a:extLst>
              <a:ext uri="{FF2B5EF4-FFF2-40B4-BE49-F238E27FC236}">
                <a16:creationId xmlns:a16="http://schemas.microsoft.com/office/drawing/2014/main" id="{BBC00D16-4F59-1D48-9C0C-48E4122C7463}"/>
              </a:ext>
            </a:extLst>
          </p:cNvPr>
          <p:cNvSpPr>
            <a:spLocks noGrp="1"/>
          </p:cNvSpPr>
          <p:nvPr>
            <p:ph type="title"/>
          </p:nvPr>
        </p:nvSpPr>
        <p:spPr>
          <a:xfrm>
            <a:off x="2999873" y="1631532"/>
            <a:ext cx="7716253" cy="740193"/>
          </a:xfrm>
        </p:spPr>
        <p:txBody>
          <a:bodyPr anchor="b">
            <a:normAutofit/>
          </a:bodyPr>
          <a:lstStyle>
            <a:lvl1pPr>
              <a:defRPr sz="2800"/>
            </a:lvl1pPr>
          </a:lstStyle>
          <a:p>
            <a:r>
              <a:rPr lang="en-US" dirty="0"/>
              <a:t>Click to edit Master title style</a:t>
            </a:r>
            <a:endParaRPr lang="is-IS" dirty="0"/>
          </a:p>
        </p:txBody>
      </p:sp>
      <p:sp>
        <p:nvSpPr>
          <p:cNvPr id="3" name="Content Placeholder 2">
            <a:extLst>
              <a:ext uri="{FF2B5EF4-FFF2-40B4-BE49-F238E27FC236}">
                <a16:creationId xmlns:a16="http://schemas.microsoft.com/office/drawing/2014/main" id="{DE54B3EC-9C38-6A47-B7F1-3E11D1992735}"/>
              </a:ext>
            </a:extLst>
          </p:cNvPr>
          <p:cNvSpPr>
            <a:spLocks noGrp="1"/>
          </p:cNvSpPr>
          <p:nvPr>
            <p:ph idx="1"/>
          </p:nvPr>
        </p:nvSpPr>
        <p:spPr>
          <a:xfrm>
            <a:off x="2999873" y="2506662"/>
            <a:ext cx="6091989" cy="3533191"/>
          </a:xfrm>
        </p:spPr>
        <p:txBody>
          <a:bodyPr>
            <a:normAutofit/>
          </a:bodyPr>
          <a:lstStyle>
            <a:lvl1pPr>
              <a:defRPr sz="1800" b="0" i="0">
                <a:latin typeface="Jost Medium" pitchFamily="2" charset="77"/>
                <a:ea typeface="Jost Medium" pitchFamily="2" charset="77"/>
              </a:defRPr>
            </a:lvl1pPr>
            <a:lvl2pPr>
              <a:defRPr sz="1800" b="0" i="0">
                <a:latin typeface="Jost Medium" pitchFamily="2" charset="77"/>
                <a:ea typeface="Jost Medium" pitchFamily="2" charset="77"/>
              </a:defRPr>
            </a:lvl2pPr>
            <a:lvl3pPr>
              <a:defRPr sz="1800" b="0" i="0">
                <a:latin typeface="Jost Medium" pitchFamily="2" charset="77"/>
                <a:ea typeface="Jost Medium" pitchFamily="2" charset="77"/>
              </a:defRPr>
            </a:lvl3pPr>
            <a:lvl4pPr>
              <a:defRPr sz="1800" b="0" i="0">
                <a:latin typeface="Jost Medium" pitchFamily="2" charset="77"/>
                <a:ea typeface="Jost Medium" pitchFamily="2" charset="77"/>
              </a:defRPr>
            </a:lvl4pPr>
            <a:lvl5pPr>
              <a:defRPr sz="1800" b="0" i="0">
                <a:latin typeface="Jost Medium" pitchFamily="2" charset="77"/>
                <a:ea typeface="Jost Medium" pitchFamily="2" charset="77"/>
              </a:defRPr>
            </a:lvl5pPr>
            <a:lvl6pPr>
              <a:defRPr b="0" i="0">
                <a:latin typeface="Jost Medium" pitchFamily="2" charset="77"/>
                <a:ea typeface="Jost Medium" pitchFamily="2" charset="77"/>
              </a:defRPr>
            </a:lvl6pPr>
            <a:lvl7pPr>
              <a:defRPr b="0" i="0">
                <a:latin typeface="Jost Medium" pitchFamily="2" charset="77"/>
                <a:ea typeface="Jost Medium" pitchFamily="2" charset="77"/>
              </a:defRPr>
            </a:lvl7pPr>
            <a:lvl8pPr>
              <a:defRPr b="0" i="0">
                <a:latin typeface="Jost Medium" pitchFamily="2" charset="77"/>
                <a:ea typeface="Jost Medium" pitchFamily="2" charset="77"/>
              </a:defRPr>
            </a:lvl8pPr>
            <a:lvl9pPr>
              <a:defRPr b="0" i="0">
                <a:latin typeface="Jost Medium" pitchFamily="2" charset="77"/>
                <a:ea typeface="Jost Medium" pitchFamily="2" charset="77"/>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US" dirty="0"/>
          </a:p>
          <a:p>
            <a:pPr lvl="6"/>
            <a:endParaRPr lang="en-US" dirty="0"/>
          </a:p>
          <a:p>
            <a:pPr lvl="7"/>
            <a:endParaRPr lang="en-US" dirty="0"/>
          </a:p>
          <a:p>
            <a:pPr lvl="8"/>
            <a:endParaRPr lang="en-US" dirty="0"/>
          </a:p>
          <a:p>
            <a:pPr lvl="8"/>
            <a:endParaRPr lang="en-US" dirty="0"/>
          </a:p>
          <a:p>
            <a:pPr lvl="8"/>
            <a:endParaRPr lang="en-US" dirty="0"/>
          </a:p>
          <a:p>
            <a:pPr lvl="8"/>
            <a:endParaRPr lang="is-IS" dirty="0"/>
          </a:p>
        </p:txBody>
      </p:sp>
    </p:spTree>
    <p:extLst>
      <p:ext uri="{BB962C8B-B14F-4D97-AF65-F5344CB8AC3E}">
        <p14:creationId xmlns:p14="http://schemas.microsoft.com/office/powerpoint/2010/main" val="3247943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Meginmál litaður grunnur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F311C4D-79DB-B744-A3B1-4D217C91E63F}"/>
              </a:ext>
            </a:extLst>
          </p:cNvPr>
          <p:cNvSpPr/>
          <p:nvPr userDrawn="1"/>
        </p:nvSpPr>
        <p:spPr>
          <a:xfrm>
            <a:off x="8386010" y="4162928"/>
            <a:ext cx="3805989" cy="2700000"/>
          </a:xfrm>
          <a:prstGeom prst="rect">
            <a:avLst/>
          </a:pr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a:p>
        </p:txBody>
      </p:sp>
      <p:sp>
        <p:nvSpPr>
          <p:cNvPr id="8" name="Rectangle 7">
            <a:extLst>
              <a:ext uri="{FF2B5EF4-FFF2-40B4-BE49-F238E27FC236}">
                <a16:creationId xmlns:a16="http://schemas.microsoft.com/office/drawing/2014/main" id="{DD809E27-95E7-CC4F-876E-972A9B2731BD}"/>
              </a:ext>
            </a:extLst>
          </p:cNvPr>
          <p:cNvSpPr/>
          <p:nvPr userDrawn="1"/>
        </p:nvSpPr>
        <p:spPr>
          <a:xfrm>
            <a:off x="0" y="1231439"/>
            <a:ext cx="8386011" cy="5633665"/>
          </a:xfrm>
          <a:prstGeom prst="rect">
            <a:avLst/>
          </a:prstGeom>
          <a:solidFill>
            <a:srgbClr val="FC84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a:p>
        </p:txBody>
      </p:sp>
      <p:sp>
        <p:nvSpPr>
          <p:cNvPr id="2" name="Title 1">
            <a:extLst>
              <a:ext uri="{FF2B5EF4-FFF2-40B4-BE49-F238E27FC236}">
                <a16:creationId xmlns:a16="http://schemas.microsoft.com/office/drawing/2014/main" id="{BBC00D16-4F59-1D48-9C0C-48E4122C7463}"/>
              </a:ext>
            </a:extLst>
          </p:cNvPr>
          <p:cNvSpPr>
            <a:spLocks noGrp="1"/>
          </p:cNvSpPr>
          <p:nvPr>
            <p:ph type="title"/>
          </p:nvPr>
        </p:nvSpPr>
        <p:spPr>
          <a:xfrm>
            <a:off x="617621" y="1631532"/>
            <a:ext cx="7275096" cy="740193"/>
          </a:xfrm>
        </p:spPr>
        <p:txBody>
          <a:bodyPr anchor="b">
            <a:normAutofit/>
          </a:bodyPr>
          <a:lstStyle>
            <a:lvl1pPr>
              <a:defRPr sz="2800"/>
            </a:lvl1pPr>
          </a:lstStyle>
          <a:p>
            <a:r>
              <a:rPr lang="en-US" dirty="0"/>
              <a:t>Click to edit Master title style</a:t>
            </a:r>
            <a:endParaRPr lang="is-IS" dirty="0"/>
          </a:p>
        </p:txBody>
      </p:sp>
      <p:sp>
        <p:nvSpPr>
          <p:cNvPr id="3" name="Content Placeholder 2">
            <a:extLst>
              <a:ext uri="{FF2B5EF4-FFF2-40B4-BE49-F238E27FC236}">
                <a16:creationId xmlns:a16="http://schemas.microsoft.com/office/drawing/2014/main" id="{DE54B3EC-9C38-6A47-B7F1-3E11D1992735}"/>
              </a:ext>
            </a:extLst>
          </p:cNvPr>
          <p:cNvSpPr>
            <a:spLocks noGrp="1"/>
          </p:cNvSpPr>
          <p:nvPr>
            <p:ph idx="1"/>
          </p:nvPr>
        </p:nvSpPr>
        <p:spPr>
          <a:xfrm>
            <a:off x="617620" y="2506662"/>
            <a:ext cx="7275096" cy="3882106"/>
          </a:xfrm>
        </p:spPr>
        <p:txBody>
          <a:bodyPr>
            <a:normAutofit/>
          </a:bodyPr>
          <a:lstStyle>
            <a:lvl1pPr>
              <a:defRPr sz="1800" b="0" i="0">
                <a:latin typeface="Jost Medium" pitchFamily="2" charset="77"/>
                <a:ea typeface="Jost Medium" pitchFamily="2" charset="77"/>
              </a:defRPr>
            </a:lvl1pPr>
            <a:lvl2pPr>
              <a:defRPr sz="1800" b="0" i="0">
                <a:latin typeface="Jost Medium" pitchFamily="2" charset="77"/>
                <a:ea typeface="Jost Medium" pitchFamily="2" charset="77"/>
              </a:defRPr>
            </a:lvl2pPr>
            <a:lvl3pPr>
              <a:defRPr sz="1800" b="0" i="0">
                <a:latin typeface="Jost Medium" pitchFamily="2" charset="77"/>
                <a:ea typeface="Jost Medium" pitchFamily="2" charset="77"/>
              </a:defRPr>
            </a:lvl3pPr>
            <a:lvl4pPr>
              <a:defRPr sz="1800" b="0" i="0">
                <a:latin typeface="Jost Medium" pitchFamily="2" charset="77"/>
                <a:ea typeface="Jost Medium" pitchFamily="2" charset="77"/>
              </a:defRPr>
            </a:lvl4pPr>
            <a:lvl5pPr>
              <a:defRPr sz="1800" b="0" i="0">
                <a:latin typeface="Jost Medium" pitchFamily="2" charset="77"/>
                <a:ea typeface="Jost Medium" pitchFamily="2" charset="77"/>
              </a:defRPr>
            </a:lvl5pPr>
            <a:lvl6pPr>
              <a:defRPr b="0" i="0">
                <a:latin typeface="Jost Medium" pitchFamily="2" charset="77"/>
                <a:ea typeface="Jost Medium" pitchFamily="2" charset="77"/>
              </a:defRPr>
            </a:lvl6pPr>
            <a:lvl7pPr>
              <a:defRPr b="0" i="0">
                <a:latin typeface="Jost Medium" pitchFamily="2" charset="77"/>
                <a:ea typeface="Jost Medium" pitchFamily="2" charset="77"/>
              </a:defRPr>
            </a:lvl7pPr>
            <a:lvl8pPr>
              <a:defRPr b="0" i="0">
                <a:latin typeface="Jost Medium" pitchFamily="2" charset="77"/>
                <a:ea typeface="Jost Medium" pitchFamily="2" charset="77"/>
              </a:defRPr>
            </a:lvl8pPr>
            <a:lvl9pPr>
              <a:defRPr b="0" i="0">
                <a:latin typeface="Jost Medium" pitchFamily="2" charset="77"/>
                <a:ea typeface="Jost Medium" pitchFamily="2" charset="77"/>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US" dirty="0"/>
          </a:p>
          <a:p>
            <a:pPr lvl="6"/>
            <a:endParaRPr lang="en-US" dirty="0"/>
          </a:p>
          <a:p>
            <a:pPr lvl="7"/>
            <a:endParaRPr lang="en-US" dirty="0"/>
          </a:p>
          <a:p>
            <a:pPr lvl="8"/>
            <a:endParaRPr lang="en-US" dirty="0"/>
          </a:p>
          <a:p>
            <a:pPr lvl="8"/>
            <a:endParaRPr lang="is-IS" dirty="0"/>
          </a:p>
        </p:txBody>
      </p:sp>
    </p:spTree>
    <p:extLst>
      <p:ext uri="{BB962C8B-B14F-4D97-AF65-F5344CB8AC3E}">
        <p14:creationId xmlns:p14="http://schemas.microsoft.com/office/powerpoint/2010/main" val="1636407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Meginmá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00D16-4F59-1D48-9C0C-48E4122C7463}"/>
              </a:ext>
            </a:extLst>
          </p:cNvPr>
          <p:cNvSpPr>
            <a:spLocks noGrp="1"/>
          </p:cNvSpPr>
          <p:nvPr>
            <p:ph type="title"/>
          </p:nvPr>
        </p:nvSpPr>
        <p:spPr>
          <a:xfrm>
            <a:off x="617620" y="469232"/>
            <a:ext cx="9725915" cy="740193"/>
          </a:xfrm>
        </p:spPr>
        <p:txBody>
          <a:bodyPr anchor="b">
            <a:normAutofit/>
          </a:bodyPr>
          <a:lstStyle>
            <a:lvl1pPr>
              <a:defRPr sz="2800"/>
            </a:lvl1pPr>
          </a:lstStyle>
          <a:p>
            <a:r>
              <a:rPr lang="en-US" dirty="0"/>
              <a:t>Click to edit Master title style</a:t>
            </a:r>
            <a:endParaRPr lang="is-IS" dirty="0"/>
          </a:p>
        </p:txBody>
      </p:sp>
      <p:sp>
        <p:nvSpPr>
          <p:cNvPr id="3" name="Content Placeholder 2">
            <a:extLst>
              <a:ext uri="{FF2B5EF4-FFF2-40B4-BE49-F238E27FC236}">
                <a16:creationId xmlns:a16="http://schemas.microsoft.com/office/drawing/2014/main" id="{DE54B3EC-9C38-6A47-B7F1-3E11D1992735}"/>
              </a:ext>
            </a:extLst>
          </p:cNvPr>
          <p:cNvSpPr>
            <a:spLocks noGrp="1"/>
          </p:cNvSpPr>
          <p:nvPr>
            <p:ph idx="1"/>
          </p:nvPr>
        </p:nvSpPr>
        <p:spPr>
          <a:xfrm>
            <a:off x="617619" y="1401097"/>
            <a:ext cx="9725915" cy="4987671"/>
          </a:xfrm>
        </p:spPr>
        <p:txBody>
          <a:bodyPr>
            <a:normAutofit/>
          </a:bodyPr>
          <a:lstStyle>
            <a:lvl1pPr>
              <a:defRPr sz="1800" b="0" i="0">
                <a:latin typeface="Jost Medium" pitchFamily="2" charset="77"/>
                <a:ea typeface="Jost Medium" pitchFamily="2" charset="77"/>
              </a:defRPr>
            </a:lvl1pPr>
            <a:lvl2pPr>
              <a:defRPr sz="1800" b="0" i="0">
                <a:latin typeface="Jost Medium" pitchFamily="2" charset="77"/>
                <a:ea typeface="Jost Medium" pitchFamily="2" charset="77"/>
              </a:defRPr>
            </a:lvl2pPr>
            <a:lvl3pPr>
              <a:defRPr sz="1800" b="0" i="0">
                <a:latin typeface="Jost Medium" pitchFamily="2" charset="77"/>
                <a:ea typeface="Jost Medium" pitchFamily="2" charset="77"/>
              </a:defRPr>
            </a:lvl3pPr>
            <a:lvl4pPr>
              <a:defRPr sz="1800" b="0" i="0">
                <a:latin typeface="Jost Medium" pitchFamily="2" charset="77"/>
                <a:ea typeface="Jost Medium" pitchFamily="2" charset="77"/>
              </a:defRPr>
            </a:lvl4pPr>
            <a:lvl5pPr>
              <a:defRPr sz="1800" b="0" i="0">
                <a:latin typeface="Jost Medium" pitchFamily="2" charset="77"/>
                <a:ea typeface="Jost Medium" pitchFamily="2" charset="77"/>
              </a:defRPr>
            </a:lvl5pPr>
            <a:lvl6pPr>
              <a:defRPr b="0" i="0">
                <a:latin typeface="Jost Medium" pitchFamily="2" charset="77"/>
                <a:ea typeface="Jost Medium" pitchFamily="2" charset="77"/>
              </a:defRPr>
            </a:lvl6pPr>
            <a:lvl7pPr>
              <a:defRPr b="0" i="0">
                <a:latin typeface="Jost Medium" pitchFamily="2" charset="77"/>
                <a:ea typeface="Jost Medium" pitchFamily="2" charset="77"/>
              </a:defRPr>
            </a:lvl7pPr>
            <a:lvl8pPr>
              <a:defRPr b="0" i="0">
                <a:latin typeface="Jost Medium" pitchFamily="2" charset="77"/>
                <a:ea typeface="Jost Medium" pitchFamily="2" charset="77"/>
              </a:defRPr>
            </a:lvl8pPr>
            <a:lvl9pPr>
              <a:defRPr b="0" i="0">
                <a:latin typeface="Jost Medium" pitchFamily="2" charset="77"/>
                <a:ea typeface="Jost Medium" pitchFamily="2" charset="77"/>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US" dirty="0"/>
          </a:p>
          <a:p>
            <a:pPr lvl="6"/>
            <a:endParaRPr lang="en-US" dirty="0"/>
          </a:p>
          <a:p>
            <a:pPr lvl="7"/>
            <a:endParaRPr lang="en-US" dirty="0"/>
          </a:p>
          <a:p>
            <a:pPr lvl="8"/>
            <a:endParaRPr lang="en-US" dirty="0"/>
          </a:p>
          <a:p>
            <a:pPr lvl="8"/>
            <a:endParaRPr lang="is-IS" dirty="0"/>
          </a:p>
        </p:txBody>
      </p:sp>
    </p:spTree>
    <p:extLst>
      <p:ext uri="{BB962C8B-B14F-4D97-AF65-F5344CB8AC3E}">
        <p14:creationId xmlns:p14="http://schemas.microsoft.com/office/powerpoint/2010/main" val="4102838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Fyrirsög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BCA5F-82F9-294D-AF74-1A9380F0F096}"/>
              </a:ext>
            </a:extLst>
          </p:cNvPr>
          <p:cNvSpPr>
            <a:spLocks noGrp="1"/>
          </p:cNvSpPr>
          <p:nvPr>
            <p:ph type="title"/>
          </p:nvPr>
        </p:nvSpPr>
        <p:spPr/>
        <p:txBody>
          <a:bodyPr/>
          <a:lstStyle/>
          <a:p>
            <a:r>
              <a:rPr lang="en-US"/>
              <a:t>Click to edit Master title style</a:t>
            </a:r>
            <a:endParaRPr lang="is-IS"/>
          </a:p>
        </p:txBody>
      </p:sp>
      <p:sp>
        <p:nvSpPr>
          <p:cNvPr id="6" name="Rectangle 5">
            <a:extLst>
              <a:ext uri="{FF2B5EF4-FFF2-40B4-BE49-F238E27FC236}">
                <a16:creationId xmlns:a16="http://schemas.microsoft.com/office/drawing/2014/main" id="{94EB396E-341D-8C4F-80D7-EC92085B3FBC}"/>
              </a:ext>
            </a:extLst>
          </p:cNvPr>
          <p:cNvSpPr/>
          <p:nvPr userDrawn="1"/>
        </p:nvSpPr>
        <p:spPr>
          <a:xfrm>
            <a:off x="0" y="4162928"/>
            <a:ext cx="12191999" cy="2700000"/>
          </a:xfrm>
          <a:prstGeom prst="rect">
            <a:avLst/>
          </a:pr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a:p>
        </p:txBody>
      </p:sp>
    </p:spTree>
    <p:extLst>
      <p:ext uri="{BB962C8B-B14F-4D97-AF65-F5344CB8AC3E}">
        <p14:creationId xmlns:p14="http://schemas.microsoft.com/office/powerpoint/2010/main" val="4218815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Auð glæra">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709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veggja dálk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8F1C3-BFAB-584A-8C9A-6FB289A3D79D}"/>
              </a:ext>
            </a:extLst>
          </p:cNvPr>
          <p:cNvSpPr>
            <a:spLocks noGrp="1"/>
          </p:cNvSpPr>
          <p:nvPr>
            <p:ph type="title"/>
          </p:nvPr>
        </p:nvSpPr>
        <p:spPr/>
        <p:txBody>
          <a:bodyPr/>
          <a:lstStyle/>
          <a:p>
            <a:r>
              <a:rPr lang="en-US"/>
              <a:t>Click to edit Master title style</a:t>
            </a:r>
            <a:endParaRPr lang="is-IS"/>
          </a:p>
        </p:txBody>
      </p:sp>
      <p:sp>
        <p:nvSpPr>
          <p:cNvPr id="3" name="Content Placeholder 2">
            <a:extLst>
              <a:ext uri="{FF2B5EF4-FFF2-40B4-BE49-F238E27FC236}">
                <a16:creationId xmlns:a16="http://schemas.microsoft.com/office/drawing/2014/main" id="{8F672ACC-5EAB-644E-B0E7-0BA88604D8A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is-IS" dirty="0"/>
          </a:p>
        </p:txBody>
      </p:sp>
      <p:sp>
        <p:nvSpPr>
          <p:cNvPr id="4" name="Content Placeholder 3">
            <a:extLst>
              <a:ext uri="{FF2B5EF4-FFF2-40B4-BE49-F238E27FC236}">
                <a16:creationId xmlns:a16="http://schemas.microsoft.com/office/drawing/2014/main" id="{B90056CC-4022-704B-8D8B-4D2695D14F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Tree>
    <p:extLst>
      <p:ext uri="{BB962C8B-B14F-4D97-AF65-F5344CB8AC3E}">
        <p14:creationId xmlns:p14="http://schemas.microsoft.com/office/powerpoint/2010/main" val="1030251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Tveggja dálka með millifyrirsög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2DB5E-5649-EE47-8240-F7302A71BF9D}"/>
              </a:ext>
            </a:extLst>
          </p:cNvPr>
          <p:cNvSpPr>
            <a:spLocks noGrp="1"/>
          </p:cNvSpPr>
          <p:nvPr>
            <p:ph type="title"/>
          </p:nvPr>
        </p:nvSpPr>
        <p:spPr>
          <a:xfrm>
            <a:off x="839788" y="365125"/>
            <a:ext cx="9631567" cy="1325563"/>
          </a:xfrm>
        </p:spPr>
        <p:txBody>
          <a:bodyPr/>
          <a:lstStyle/>
          <a:p>
            <a:r>
              <a:rPr lang="en-US"/>
              <a:t>Click to edit Master title style</a:t>
            </a:r>
            <a:endParaRPr lang="is-IS"/>
          </a:p>
        </p:txBody>
      </p:sp>
      <p:sp>
        <p:nvSpPr>
          <p:cNvPr id="3" name="Text Placeholder 2">
            <a:extLst>
              <a:ext uri="{FF2B5EF4-FFF2-40B4-BE49-F238E27FC236}">
                <a16:creationId xmlns:a16="http://schemas.microsoft.com/office/drawing/2014/main" id="{3AF83012-DB16-BE40-8521-3A3AE75D2F0B}"/>
              </a:ext>
            </a:extLst>
          </p:cNvPr>
          <p:cNvSpPr>
            <a:spLocks noGrp="1"/>
          </p:cNvSpPr>
          <p:nvPr>
            <p:ph type="body" idx="1"/>
          </p:nvPr>
        </p:nvSpPr>
        <p:spPr>
          <a:xfrm>
            <a:off x="839788" y="1681163"/>
            <a:ext cx="5157787" cy="823912"/>
          </a:xfrm>
        </p:spPr>
        <p:txBody>
          <a:bodyPr anchor="b"/>
          <a:lstStyle>
            <a:lvl1pPr marL="0" indent="0">
              <a:buNone/>
              <a:defRPr sz="2400" b="1" i="0">
                <a:latin typeface="Jost SemiBold" pitchFamily="2" charset="77"/>
                <a:ea typeface="Jost SemiBold" pitchFamily="2"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2B93A9B-CF3B-E147-8534-F6C22017A7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5" name="Text Placeholder 4">
            <a:extLst>
              <a:ext uri="{FF2B5EF4-FFF2-40B4-BE49-F238E27FC236}">
                <a16:creationId xmlns:a16="http://schemas.microsoft.com/office/drawing/2014/main" id="{588F7338-7E56-564F-AF1C-8EC44FAF43C4}"/>
              </a:ext>
            </a:extLst>
          </p:cNvPr>
          <p:cNvSpPr>
            <a:spLocks noGrp="1"/>
          </p:cNvSpPr>
          <p:nvPr>
            <p:ph type="body" sz="quarter" idx="3"/>
          </p:nvPr>
        </p:nvSpPr>
        <p:spPr>
          <a:xfrm>
            <a:off x="6172200" y="1681163"/>
            <a:ext cx="5183188" cy="823912"/>
          </a:xfrm>
        </p:spPr>
        <p:txBody>
          <a:bodyPr anchor="b"/>
          <a:lstStyle>
            <a:lvl1pPr marL="0" indent="0">
              <a:buNone/>
              <a:defRPr sz="2400" b="1" i="0">
                <a:latin typeface="Jost SemiBold" pitchFamily="2" charset="77"/>
                <a:ea typeface="Jost SemiBold" pitchFamily="2"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880FA8-AE5E-C448-8361-E34D5E5BFD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Tree>
    <p:extLst>
      <p:ext uri="{BB962C8B-B14F-4D97-AF65-F5344CB8AC3E}">
        <p14:creationId xmlns:p14="http://schemas.microsoft.com/office/powerpoint/2010/main" val="3753539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2D5FE3-6146-344A-916B-E87655E3FF29}"/>
              </a:ext>
            </a:extLst>
          </p:cNvPr>
          <p:cNvSpPr>
            <a:spLocks noGrp="1"/>
          </p:cNvSpPr>
          <p:nvPr>
            <p:ph type="title"/>
          </p:nvPr>
        </p:nvSpPr>
        <p:spPr>
          <a:xfrm>
            <a:off x="838200" y="681037"/>
            <a:ext cx="9593179" cy="1009651"/>
          </a:xfrm>
          <a:prstGeom prst="rect">
            <a:avLst/>
          </a:prstGeom>
        </p:spPr>
        <p:txBody>
          <a:bodyPr vert="horz" lIns="91440" tIns="45720" rIns="91440" bIns="45720" rtlCol="0" anchor="b">
            <a:normAutofit/>
          </a:bodyPr>
          <a:lstStyle/>
          <a:p>
            <a:r>
              <a:rPr lang="en-US" dirty="0"/>
              <a:t>Click to edit Master title style</a:t>
            </a:r>
            <a:endParaRPr lang="is-IS" dirty="0"/>
          </a:p>
        </p:txBody>
      </p:sp>
      <p:sp>
        <p:nvSpPr>
          <p:cNvPr id="3" name="Text Placeholder 2">
            <a:extLst>
              <a:ext uri="{FF2B5EF4-FFF2-40B4-BE49-F238E27FC236}">
                <a16:creationId xmlns:a16="http://schemas.microsoft.com/office/drawing/2014/main" id="{953734DD-C0D6-B348-9B29-68FF2B489843}"/>
              </a:ext>
            </a:extLst>
          </p:cNvPr>
          <p:cNvSpPr>
            <a:spLocks noGrp="1"/>
          </p:cNvSpPr>
          <p:nvPr>
            <p:ph type="body" idx="1"/>
          </p:nvPr>
        </p:nvSpPr>
        <p:spPr>
          <a:xfrm>
            <a:off x="838200" y="1825625"/>
            <a:ext cx="9593179"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US" dirty="0"/>
          </a:p>
          <a:p>
            <a:pPr lvl="6"/>
            <a:endParaRPr lang="en-US" dirty="0"/>
          </a:p>
          <a:p>
            <a:pPr lvl="7"/>
            <a:endParaRPr lang="en-US" dirty="0"/>
          </a:p>
          <a:p>
            <a:pPr lvl="8"/>
            <a:endParaRPr lang="en-US" dirty="0"/>
          </a:p>
          <a:p>
            <a:pPr lvl="8"/>
            <a:endParaRPr lang="is-IS" dirty="0"/>
          </a:p>
        </p:txBody>
      </p:sp>
      <p:pic>
        <p:nvPicPr>
          <p:cNvPr id="6" name="Picture 5">
            <a:extLst>
              <a:ext uri="{FF2B5EF4-FFF2-40B4-BE49-F238E27FC236}">
                <a16:creationId xmlns:a16="http://schemas.microsoft.com/office/drawing/2014/main" id="{07A7B4A6-F949-2A4F-A876-952D41CE7ADA}"/>
              </a:ext>
            </a:extLst>
          </p:cNvPr>
          <p:cNvPicPr>
            <a:picLocks noChangeAspect="1"/>
          </p:cNvPicPr>
          <p:nvPr userDrawn="1"/>
        </p:nvPicPr>
        <p:blipFill>
          <a:blip r:embed="rId11"/>
          <a:stretch>
            <a:fillRect/>
          </a:stretch>
        </p:blipFill>
        <p:spPr>
          <a:xfrm>
            <a:off x="10752000" y="365125"/>
            <a:ext cx="1440000" cy="836757"/>
          </a:xfrm>
          <a:prstGeom prst="rect">
            <a:avLst/>
          </a:prstGeom>
        </p:spPr>
      </p:pic>
    </p:spTree>
    <p:extLst>
      <p:ext uri="{BB962C8B-B14F-4D97-AF65-F5344CB8AC3E}">
        <p14:creationId xmlns:p14="http://schemas.microsoft.com/office/powerpoint/2010/main" val="200760868"/>
      </p:ext>
    </p:extLst>
  </p:cSld>
  <p:clrMap bg1="lt1" tx1="dk1" bg2="lt2" tx2="dk2" accent1="accent1" accent2="accent2" accent3="accent3" accent4="accent4" accent5="accent5" accent6="accent6" hlink="hlink" folHlink="folHlink"/>
  <p:sldLayoutIdLst>
    <p:sldLayoutId id="2147483664" r:id="rId1"/>
    <p:sldLayoutId id="2147483662" r:id="rId2"/>
    <p:sldLayoutId id="2147483650" r:id="rId3"/>
    <p:sldLayoutId id="2147483661" r:id="rId4"/>
    <p:sldLayoutId id="2147483665" r:id="rId5"/>
    <p:sldLayoutId id="2147483654" r:id="rId6"/>
    <p:sldLayoutId id="2147483655" r:id="rId7"/>
    <p:sldLayoutId id="2147483652" r:id="rId8"/>
    <p:sldLayoutId id="2147483653" r:id="rId9"/>
  </p:sldLayoutIdLst>
  <p:txStyles>
    <p:titleStyle>
      <a:lvl1pPr algn="l" defTabSz="914400" rtl="0" eaLnBrk="1" latinLnBrk="0" hangingPunct="1">
        <a:lnSpc>
          <a:spcPct val="90000"/>
        </a:lnSpc>
        <a:spcBef>
          <a:spcPct val="0"/>
        </a:spcBef>
        <a:buNone/>
        <a:defRPr sz="2800" b="0" i="0" kern="1200">
          <a:solidFill>
            <a:srgbClr val="10099F"/>
          </a:solidFill>
          <a:latin typeface="Jost Medium" pitchFamily="2" charset="77"/>
          <a:ea typeface="Jost Medium" pitchFamily="2" charset="77"/>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1"/>
          </a:solidFill>
          <a:latin typeface="Jost Medium" pitchFamily="2" charset="77"/>
          <a:ea typeface="Jost Medium" pitchFamily="2" charset="7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Jost Medium" pitchFamily="2" charset="77"/>
          <a:ea typeface="Jost Medium" pitchFamily="2" charset="7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Jost Medium" pitchFamily="2" charset="77"/>
          <a:ea typeface="Jost Medium" pitchFamily="2" charset="7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Jost Medium" pitchFamily="2" charset="77"/>
          <a:ea typeface="Jost Medium" pitchFamily="2" charset="7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Jost Medium" pitchFamily="2" charset="77"/>
          <a:ea typeface="Jost Medium"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9pPr>
    </p:bodyStyle>
    <p:otherStyle>
      <a:defPPr>
        <a:defRPr lang="en-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hyperlink" Target="https://rafhladan.is/bitstream/handle/10802/15067/fristundir_og_fagmennska_utgafa.pdf?sequence=1" TargetMode="External"/><Relationship Id="rId2" Type="http://schemas.openxmlformats.org/officeDocument/2006/relationships/hyperlink" Target="https://hdl.handle.net/20.500.11815/1851"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4ABA288-0A32-F94E-935E-662C6254F376}"/>
              </a:ext>
            </a:extLst>
          </p:cNvPr>
          <p:cNvSpPr>
            <a:spLocks noGrp="1"/>
          </p:cNvSpPr>
          <p:nvPr>
            <p:ph type="ctrTitle"/>
          </p:nvPr>
        </p:nvSpPr>
        <p:spPr>
          <a:xfrm>
            <a:off x="792079" y="2262135"/>
            <a:ext cx="8530341" cy="1731788"/>
          </a:xfrm>
        </p:spPr>
        <p:txBody>
          <a:bodyPr/>
          <a:lstStyle/>
          <a:p>
            <a:r>
              <a:rPr lang="is-IS" dirty="0"/>
              <a:t>„Tíminn er vinur þinn í þessu“ </a:t>
            </a:r>
            <a:endParaRPr lang="en-IS" dirty="0"/>
          </a:p>
        </p:txBody>
      </p:sp>
      <p:sp>
        <p:nvSpPr>
          <p:cNvPr id="7" name="Subtitle 6">
            <a:extLst>
              <a:ext uri="{FF2B5EF4-FFF2-40B4-BE49-F238E27FC236}">
                <a16:creationId xmlns:a16="http://schemas.microsoft.com/office/drawing/2014/main" id="{C5B4508C-3AAC-3440-82CD-98DB79C86103}"/>
              </a:ext>
            </a:extLst>
          </p:cNvPr>
          <p:cNvSpPr>
            <a:spLocks noGrp="1"/>
          </p:cNvSpPr>
          <p:nvPr>
            <p:ph type="subTitle" idx="1"/>
          </p:nvPr>
        </p:nvSpPr>
        <p:spPr>
          <a:xfrm>
            <a:off x="792079" y="3309006"/>
            <a:ext cx="9108917" cy="616680"/>
          </a:xfrm>
        </p:spPr>
        <p:txBody>
          <a:bodyPr/>
          <a:lstStyle/>
          <a:p>
            <a:r>
              <a:rPr lang="is-IS" dirty="0"/>
              <a:t>Ávinningur sértæks hópastarfs í félagsmiðstöðvum.</a:t>
            </a:r>
            <a:endParaRPr lang="en-IS" dirty="0"/>
          </a:p>
        </p:txBody>
      </p:sp>
      <p:pic>
        <p:nvPicPr>
          <p:cNvPr id="3" name="Picture 2">
            <a:extLst>
              <a:ext uri="{FF2B5EF4-FFF2-40B4-BE49-F238E27FC236}">
                <a16:creationId xmlns:a16="http://schemas.microsoft.com/office/drawing/2014/main" id="{6DFE5143-D13F-2E47-9EE2-425F6565C5A2}"/>
              </a:ext>
            </a:extLst>
          </p:cNvPr>
          <p:cNvPicPr>
            <a:picLocks noChangeAspect="1"/>
          </p:cNvPicPr>
          <p:nvPr/>
        </p:nvPicPr>
        <p:blipFill>
          <a:blip r:embed="rId2"/>
          <a:stretch>
            <a:fillRect/>
          </a:stretch>
        </p:blipFill>
        <p:spPr>
          <a:xfrm>
            <a:off x="10752000" y="365125"/>
            <a:ext cx="1440000" cy="836757"/>
          </a:xfrm>
          <a:prstGeom prst="rect">
            <a:avLst/>
          </a:prstGeom>
        </p:spPr>
      </p:pic>
      <p:sp>
        <p:nvSpPr>
          <p:cNvPr id="8" name="TextBox 7">
            <a:extLst>
              <a:ext uri="{FF2B5EF4-FFF2-40B4-BE49-F238E27FC236}">
                <a16:creationId xmlns:a16="http://schemas.microsoft.com/office/drawing/2014/main" id="{CBA2AE97-11AF-424B-9443-C4AF58C70A97}"/>
              </a:ext>
            </a:extLst>
          </p:cNvPr>
          <p:cNvSpPr txBox="1"/>
          <p:nvPr/>
        </p:nvSpPr>
        <p:spPr>
          <a:xfrm>
            <a:off x="5319132" y="6032810"/>
            <a:ext cx="6252381" cy="372848"/>
          </a:xfrm>
          <a:prstGeom prst="rect">
            <a:avLst/>
          </a:prstGeom>
          <a:noFill/>
        </p:spPr>
        <p:txBody>
          <a:bodyPr wrap="square" lIns="0" tIns="0" rIns="0" bIns="0" rtlCol="0" anchor="b">
            <a:noAutofit/>
          </a:bodyPr>
          <a:lstStyle/>
          <a:p>
            <a:pPr algn="r"/>
            <a:r>
              <a:rPr lang="is-IS" sz="1600" b="0" i="0" cap="all" baseline="0" dirty="0">
                <a:solidFill>
                  <a:srgbClr val="10099F"/>
                </a:solidFill>
                <a:latin typeface="Jost Medium" pitchFamily="2" charset="77"/>
                <a:ea typeface="Jost Medium" pitchFamily="2" charset="77"/>
              </a:rPr>
              <a:t>Deild Heilsueflingar, Íþrótta,- og tómstunda</a:t>
            </a:r>
            <a:endParaRPr lang="en-IS" sz="1600" b="0" i="0" cap="all" baseline="0" dirty="0">
              <a:solidFill>
                <a:srgbClr val="10099F"/>
              </a:solidFill>
              <a:latin typeface="Jost Medium" pitchFamily="2" charset="77"/>
              <a:ea typeface="Jost Medium" pitchFamily="2" charset="77"/>
            </a:endParaRPr>
          </a:p>
        </p:txBody>
      </p:sp>
      <p:sp>
        <p:nvSpPr>
          <p:cNvPr id="11" name="TextBox 10">
            <a:extLst>
              <a:ext uri="{FF2B5EF4-FFF2-40B4-BE49-F238E27FC236}">
                <a16:creationId xmlns:a16="http://schemas.microsoft.com/office/drawing/2014/main" id="{B1A2F259-1AFC-726B-B9CA-119FF24B041D}"/>
              </a:ext>
            </a:extLst>
          </p:cNvPr>
          <p:cNvSpPr txBox="1"/>
          <p:nvPr/>
        </p:nvSpPr>
        <p:spPr>
          <a:xfrm>
            <a:off x="5319131" y="4783874"/>
            <a:ext cx="6252381" cy="1231323"/>
          </a:xfrm>
          <a:prstGeom prst="rect">
            <a:avLst/>
          </a:prstGeom>
          <a:noFill/>
        </p:spPr>
        <p:txBody>
          <a:bodyPr wrap="square" lIns="0" tIns="0" rIns="0" bIns="0" rtlCol="0" anchor="b">
            <a:noAutofit/>
          </a:bodyPr>
          <a:lstStyle/>
          <a:p>
            <a:pPr algn="r"/>
            <a:r>
              <a:rPr lang="is-IS" b="0" i="0" cap="all" baseline="0" dirty="0">
                <a:solidFill>
                  <a:srgbClr val="10099F"/>
                </a:solidFill>
                <a:latin typeface="Jost Medium" pitchFamily="2" charset="77"/>
                <a:ea typeface="Jost Medium" pitchFamily="2" charset="77"/>
              </a:rPr>
              <a:t>Ása Kris</a:t>
            </a:r>
            <a:r>
              <a:rPr lang="is-IS" cap="all" dirty="0">
                <a:solidFill>
                  <a:srgbClr val="10099F"/>
                </a:solidFill>
                <a:latin typeface="Jost Medium" pitchFamily="2" charset="77"/>
                <a:ea typeface="Jost Medium" pitchFamily="2" charset="77"/>
              </a:rPr>
              <a:t>tín Einarsdóttir</a:t>
            </a:r>
          </a:p>
          <a:p>
            <a:pPr algn="r"/>
            <a:endParaRPr lang="is-IS" b="0" i="0" cap="all" baseline="0" dirty="0">
              <a:solidFill>
                <a:srgbClr val="10099F"/>
              </a:solidFill>
              <a:latin typeface="Jost Medium" pitchFamily="2" charset="77"/>
              <a:ea typeface="Jost Medium" pitchFamily="2" charset="77"/>
            </a:endParaRPr>
          </a:p>
          <a:p>
            <a:pPr algn="r"/>
            <a:r>
              <a:rPr lang="is-IS" sz="1600" cap="all" dirty="0">
                <a:solidFill>
                  <a:srgbClr val="10099F"/>
                </a:solidFill>
                <a:latin typeface="Jost Medium" pitchFamily="2" charset="77"/>
                <a:ea typeface="Jost Medium" pitchFamily="2" charset="77"/>
              </a:rPr>
              <a:t>Leiðbeinandi: </a:t>
            </a:r>
            <a:r>
              <a:rPr lang="is-IS" sz="1600" cap="all" dirty="0" err="1">
                <a:solidFill>
                  <a:srgbClr val="10099F"/>
                </a:solidFill>
                <a:latin typeface="Jost Medium" pitchFamily="2" charset="77"/>
                <a:ea typeface="Jost Medium" pitchFamily="2" charset="77"/>
              </a:rPr>
              <a:t>ÁRsæll</a:t>
            </a:r>
            <a:r>
              <a:rPr lang="is-IS" sz="1600" cap="all" dirty="0">
                <a:solidFill>
                  <a:srgbClr val="10099F"/>
                </a:solidFill>
                <a:latin typeface="Jost Medium" pitchFamily="2" charset="77"/>
                <a:ea typeface="Jost Medium" pitchFamily="2" charset="77"/>
              </a:rPr>
              <a:t> Már Arnarsson</a:t>
            </a:r>
          </a:p>
          <a:p>
            <a:pPr algn="r"/>
            <a:r>
              <a:rPr lang="is-IS" sz="1600" b="0" i="0" cap="all" baseline="0" dirty="0">
                <a:solidFill>
                  <a:srgbClr val="10099F"/>
                </a:solidFill>
                <a:latin typeface="Jost Medium" pitchFamily="2" charset="77"/>
                <a:ea typeface="Jost Medium" pitchFamily="2" charset="77"/>
              </a:rPr>
              <a:t>Sérfræðingur: Eygló </a:t>
            </a:r>
            <a:r>
              <a:rPr lang="is-IS" sz="1600" b="0" i="0" cap="all" baseline="0" dirty="0" err="1">
                <a:solidFill>
                  <a:srgbClr val="10099F"/>
                </a:solidFill>
                <a:latin typeface="Jost Medium" pitchFamily="2" charset="77"/>
                <a:ea typeface="Jost Medium" pitchFamily="2" charset="77"/>
              </a:rPr>
              <a:t>rúna</a:t>
            </a:r>
            <a:r>
              <a:rPr lang="is-IS" sz="1600" cap="all" dirty="0" err="1">
                <a:solidFill>
                  <a:srgbClr val="10099F"/>
                </a:solidFill>
                <a:latin typeface="Jost Medium" pitchFamily="2" charset="77"/>
                <a:ea typeface="Jost Medium" pitchFamily="2" charset="77"/>
              </a:rPr>
              <a:t>rsdóttir</a:t>
            </a:r>
            <a:endParaRPr lang="en-IS" sz="1600" b="0" i="0" cap="all" baseline="0" dirty="0">
              <a:solidFill>
                <a:srgbClr val="10099F"/>
              </a:solidFill>
              <a:latin typeface="Jost Medium" pitchFamily="2" charset="77"/>
              <a:ea typeface="Jost Medium" pitchFamily="2" charset="77"/>
            </a:endParaRPr>
          </a:p>
        </p:txBody>
      </p:sp>
    </p:spTree>
    <p:extLst>
      <p:ext uri="{BB962C8B-B14F-4D97-AF65-F5344CB8AC3E}">
        <p14:creationId xmlns:p14="http://schemas.microsoft.com/office/powerpoint/2010/main" val="1670031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34F46-B173-1A89-9E32-15BD6CBCCE96}"/>
              </a:ext>
            </a:extLst>
          </p:cNvPr>
          <p:cNvSpPr>
            <a:spLocks noGrp="1"/>
          </p:cNvSpPr>
          <p:nvPr>
            <p:ph type="title"/>
          </p:nvPr>
        </p:nvSpPr>
        <p:spPr>
          <a:xfrm>
            <a:off x="838200" y="681037"/>
            <a:ext cx="9593179" cy="1009651"/>
          </a:xfrm>
        </p:spPr>
        <p:txBody>
          <a:bodyPr anchor="b">
            <a:normAutofit/>
          </a:bodyPr>
          <a:lstStyle/>
          <a:p>
            <a:r>
              <a:rPr lang="is-IS" dirty="0"/>
              <a:t>Lokaorð</a:t>
            </a:r>
          </a:p>
        </p:txBody>
      </p:sp>
      <p:sp>
        <p:nvSpPr>
          <p:cNvPr id="3" name="Content Placeholder 2">
            <a:extLst>
              <a:ext uri="{FF2B5EF4-FFF2-40B4-BE49-F238E27FC236}">
                <a16:creationId xmlns:a16="http://schemas.microsoft.com/office/drawing/2014/main" id="{82680693-B936-859A-10E0-668D79EFA308}"/>
              </a:ext>
            </a:extLst>
          </p:cNvPr>
          <p:cNvSpPr>
            <a:spLocks noGrp="1"/>
          </p:cNvSpPr>
          <p:nvPr>
            <p:ph sz="half" idx="1"/>
          </p:nvPr>
        </p:nvSpPr>
        <p:spPr>
          <a:xfrm>
            <a:off x="838200" y="1825625"/>
            <a:ext cx="5181600" cy="4351338"/>
          </a:xfrm>
        </p:spPr>
        <p:txBody>
          <a:bodyPr>
            <a:normAutofit lnSpcReduction="10000"/>
          </a:bodyPr>
          <a:lstStyle/>
          <a:p>
            <a:endParaRPr lang="is-IS" sz="1400"/>
          </a:p>
          <a:p>
            <a:endParaRPr lang="is-IS" sz="1400"/>
          </a:p>
          <a:p>
            <a:r>
              <a:rPr lang="is-IS" sz="1400"/>
              <a:t>Rannsóknin varpar ljósi á möguleika og áhrif sértæks hópastarfs í félagsmiðstöðvum sem öflugs þáttar í forvarnarstarfi með unglingum.</a:t>
            </a:r>
          </a:p>
          <a:p>
            <a:r>
              <a:rPr lang="is-IS" sz="1400"/>
              <a:t>Árangurinn byggist á fagmennsku og tengslum ekki tilviljunum.</a:t>
            </a:r>
          </a:p>
          <a:p>
            <a:r>
              <a:rPr lang="is-IS" sz="1400"/>
              <a:t>Ávinningurinn er raunverulegur, en dvínar ef ekki er haldið utan um hann</a:t>
            </a:r>
          </a:p>
          <a:p>
            <a:r>
              <a:rPr lang="is-IS" sz="1400"/>
              <a:t>Við þurfum að efla fagvettvang, þjálfa fleiri og leyfa starfsfólki að upplifa hópferlið sjálft</a:t>
            </a:r>
          </a:p>
          <a:p>
            <a:r>
              <a:rPr lang="is-IS" sz="1400"/>
              <a:t>Tími er kominn til að taka þetta starf alvarlega og meta það að verðleikum sínum í faglegri umræðu og fjárhagsáætlunum.</a:t>
            </a:r>
          </a:p>
          <a:p>
            <a:endParaRPr lang="is-IS" sz="1400"/>
          </a:p>
          <a:p>
            <a:endParaRPr lang="is-IS" sz="1400"/>
          </a:p>
          <a:p>
            <a:pPr marL="0" indent="0">
              <a:buNone/>
            </a:pPr>
            <a:r>
              <a:rPr lang="is-IS" sz="1400"/>
              <a:t>Við eigum ekki að spyrja hvort hópastarf virki, heldur hvernig við getum nýtt það til fulls.</a:t>
            </a:r>
          </a:p>
        </p:txBody>
      </p:sp>
      <p:pic>
        <p:nvPicPr>
          <p:cNvPr id="5" name="Picture 4" descr="People sitting in a cave&#10;&#10;AI-generated content may be incorrect.">
            <a:extLst>
              <a:ext uri="{FF2B5EF4-FFF2-40B4-BE49-F238E27FC236}">
                <a16:creationId xmlns:a16="http://schemas.microsoft.com/office/drawing/2014/main" id="{303301DE-B122-30AE-88DF-E957FD9E753F}"/>
              </a:ext>
            </a:extLst>
          </p:cNvPr>
          <p:cNvPicPr>
            <a:picLocks noChangeAspect="1"/>
          </p:cNvPicPr>
          <p:nvPr/>
        </p:nvPicPr>
        <p:blipFill>
          <a:blip r:embed="rId3"/>
          <a:stretch>
            <a:fillRect/>
          </a:stretch>
        </p:blipFill>
        <p:spPr>
          <a:xfrm>
            <a:off x="7131248" y="1825625"/>
            <a:ext cx="3263503" cy="4351338"/>
          </a:xfrm>
          <a:prstGeom prst="rect">
            <a:avLst/>
          </a:prstGeom>
          <a:noFill/>
        </p:spPr>
      </p:pic>
    </p:spTree>
    <p:extLst>
      <p:ext uri="{BB962C8B-B14F-4D97-AF65-F5344CB8AC3E}">
        <p14:creationId xmlns:p14="http://schemas.microsoft.com/office/powerpoint/2010/main" val="3976989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7A98C-5548-B6E1-36D8-197DFA4CDE86}"/>
              </a:ext>
            </a:extLst>
          </p:cNvPr>
          <p:cNvSpPr>
            <a:spLocks noGrp="1"/>
          </p:cNvSpPr>
          <p:nvPr>
            <p:ph type="title"/>
          </p:nvPr>
        </p:nvSpPr>
        <p:spPr/>
        <p:txBody>
          <a:bodyPr/>
          <a:lstStyle/>
          <a:p>
            <a:r>
              <a:rPr lang="is-IS" dirty="0"/>
              <a:t>Burðarheimildir</a:t>
            </a:r>
          </a:p>
        </p:txBody>
      </p:sp>
      <p:sp>
        <p:nvSpPr>
          <p:cNvPr id="3" name="Content Placeholder 2">
            <a:extLst>
              <a:ext uri="{FF2B5EF4-FFF2-40B4-BE49-F238E27FC236}">
                <a16:creationId xmlns:a16="http://schemas.microsoft.com/office/drawing/2014/main" id="{DB820C46-C963-1DBC-4752-040406729893}"/>
              </a:ext>
            </a:extLst>
          </p:cNvPr>
          <p:cNvSpPr>
            <a:spLocks noGrp="1"/>
          </p:cNvSpPr>
          <p:nvPr>
            <p:ph idx="1"/>
          </p:nvPr>
        </p:nvSpPr>
        <p:spPr>
          <a:xfrm>
            <a:off x="617619" y="1401097"/>
            <a:ext cx="9725915" cy="5456903"/>
          </a:xfrm>
        </p:spPr>
        <p:txBody>
          <a:bodyPr>
            <a:normAutofit fontScale="77500" lnSpcReduction="20000"/>
          </a:bodyPr>
          <a:lstStyle/>
          <a:p>
            <a:r>
              <a:rPr lang="en-US" dirty="0"/>
              <a:t>Aldís Unnur Guðmundsdóttir. (2020). </a:t>
            </a:r>
            <a:r>
              <a:rPr lang="en-US" dirty="0" err="1"/>
              <a:t>Þroskasálfræði</a:t>
            </a:r>
            <a:r>
              <a:rPr lang="en-US" dirty="0"/>
              <a:t>. </a:t>
            </a:r>
            <a:r>
              <a:rPr lang="en-US" dirty="0" err="1"/>
              <a:t>Lengi</a:t>
            </a:r>
            <a:r>
              <a:rPr lang="en-US" dirty="0"/>
              <a:t> </a:t>
            </a:r>
            <a:r>
              <a:rPr lang="en-US" dirty="0" err="1"/>
              <a:t>býr</a:t>
            </a:r>
            <a:r>
              <a:rPr lang="en-US" dirty="0"/>
              <a:t> </a:t>
            </a:r>
            <a:r>
              <a:rPr lang="en-US" dirty="0" err="1"/>
              <a:t>að</a:t>
            </a:r>
            <a:r>
              <a:rPr lang="en-US" dirty="0"/>
              <a:t> </a:t>
            </a:r>
            <a:r>
              <a:rPr lang="en-US" dirty="0" err="1"/>
              <a:t>fyrstu</a:t>
            </a:r>
            <a:r>
              <a:rPr lang="en-US" dirty="0"/>
              <a:t> </a:t>
            </a:r>
            <a:r>
              <a:rPr lang="en-US" dirty="0" err="1"/>
              <a:t>gerð</a:t>
            </a:r>
            <a:r>
              <a:rPr lang="en-US" dirty="0"/>
              <a:t>. Reykjavík: </a:t>
            </a:r>
            <a:r>
              <a:rPr lang="en-US" dirty="0" err="1"/>
              <a:t>Mál</a:t>
            </a:r>
            <a:r>
              <a:rPr lang="en-US" dirty="0"/>
              <a:t> og </a:t>
            </a:r>
            <a:r>
              <a:rPr lang="en-US" dirty="0" err="1"/>
              <a:t>menning</a:t>
            </a:r>
            <a:r>
              <a:rPr lang="en-US" dirty="0"/>
              <a:t>. </a:t>
            </a:r>
          </a:p>
          <a:p>
            <a:r>
              <a:rPr lang="en-US" dirty="0"/>
              <a:t>Árni Guðmundsson. (2017). Group work as a method in open youth work in Icelandic youth </a:t>
            </a:r>
            <a:r>
              <a:rPr lang="en-US" dirty="0" err="1"/>
              <a:t>centres</a:t>
            </a:r>
            <a:r>
              <a:rPr lang="en-US" dirty="0"/>
              <a:t>. </a:t>
            </a:r>
            <a:r>
              <a:rPr lang="en-US" dirty="0">
                <a:hlinkClick r:id="rId2"/>
              </a:rPr>
              <a:t>https://hdl.handle.net/20.500.11815/1851</a:t>
            </a:r>
            <a:endParaRPr lang="en-US" dirty="0"/>
          </a:p>
          <a:p>
            <a:r>
              <a:rPr lang="en-US" dirty="0"/>
              <a:t>Braun, V. og Clarke, V. (2021). Thematic analysis: A practical guide to understanding and doing. Sage Publications. </a:t>
            </a:r>
          </a:p>
          <a:p>
            <a:r>
              <a:rPr lang="en-US" dirty="0"/>
              <a:t>Bronfenbrenner, U. (2005). Making human beings human: bioecological perspectives on human development. Sage Publications. </a:t>
            </a:r>
          </a:p>
          <a:p>
            <a:r>
              <a:rPr lang="en-US" dirty="0"/>
              <a:t>Eygló Rúnarsdóttir og Hulda Valdís Valdimarsdóttir. (2017). </a:t>
            </a:r>
            <a:r>
              <a:rPr lang="en-US" dirty="0" err="1"/>
              <a:t>Félagsmiðstöðvar</a:t>
            </a:r>
            <a:r>
              <a:rPr lang="en-US" dirty="0"/>
              <a:t> </a:t>
            </a:r>
            <a:r>
              <a:rPr lang="en-US" dirty="0" err="1"/>
              <a:t>barna</a:t>
            </a:r>
            <a:r>
              <a:rPr lang="en-US" dirty="0"/>
              <a:t> og </a:t>
            </a:r>
            <a:r>
              <a:rPr lang="en-US" dirty="0" err="1"/>
              <a:t>unglinga</a:t>
            </a:r>
            <a:r>
              <a:rPr lang="en-US" dirty="0"/>
              <a:t>. </a:t>
            </a:r>
            <a:r>
              <a:rPr lang="en-US" dirty="0" err="1"/>
              <a:t>Frístundir</a:t>
            </a:r>
            <a:r>
              <a:rPr lang="en-US" dirty="0"/>
              <a:t> og </a:t>
            </a:r>
            <a:r>
              <a:rPr lang="en-US" dirty="0" err="1"/>
              <a:t>fagmennska</a:t>
            </a:r>
            <a:r>
              <a:rPr lang="en-US" dirty="0"/>
              <a:t> (bls. 109–121). </a:t>
            </a:r>
            <a:r>
              <a:rPr lang="en-US" dirty="0" err="1"/>
              <a:t>Félag</a:t>
            </a:r>
            <a:r>
              <a:rPr lang="en-US" dirty="0"/>
              <a:t> </a:t>
            </a:r>
            <a:r>
              <a:rPr lang="en-US" dirty="0" err="1"/>
              <a:t>fagfólks</a:t>
            </a:r>
            <a:r>
              <a:rPr lang="en-US" dirty="0"/>
              <a:t> í </a:t>
            </a:r>
            <a:r>
              <a:rPr lang="en-US" dirty="0" err="1"/>
              <a:t>frítímaþjónustu</a:t>
            </a:r>
            <a:r>
              <a:rPr lang="en-US" dirty="0"/>
              <a:t>; </a:t>
            </a:r>
            <a:r>
              <a:rPr lang="en-US" dirty="0" err="1"/>
              <a:t>Félag</a:t>
            </a:r>
            <a:r>
              <a:rPr lang="en-US" dirty="0"/>
              <a:t> </a:t>
            </a:r>
            <a:r>
              <a:rPr lang="en-US" dirty="0" err="1"/>
              <a:t>íþrótta</a:t>
            </a:r>
            <a:r>
              <a:rPr lang="en-US" dirty="0"/>
              <a:t>-, </a:t>
            </a:r>
            <a:r>
              <a:rPr lang="en-US" dirty="0" err="1"/>
              <a:t>æskulýðs</a:t>
            </a:r>
            <a:r>
              <a:rPr lang="en-US" dirty="0"/>
              <a:t>- og </a:t>
            </a:r>
            <a:r>
              <a:rPr lang="en-US" dirty="0" err="1"/>
              <a:t>tómstundafulltrúa</a:t>
            </a:r>
            <a:r>
              <a:rPr lang="en-US" dirty="0"/>
              <a:t> á </a:t>
            </a:r>
            <a:r>
              <a:rPr lang="en-US" dirty="0" err="1"/>
              <a:t>Íslandi</a:t>
            </a:r>
            <a:r>
              <a:rPr lang="en-US" dirty="0"/>
              <a:t>; </a:t>
            </a:r>
            <a:r>
              <a:rPr lang="en-US" dirty="0" err="1"/>
              <a:t>Rannsóknarstofa</a:t>
            </a:r>
            <a:r>
              <a:rPr lang="en-US" dirty="0"/>
              <a:t> í </a:t>
            </a:r>
            <a:r>
              <a:rPr lang="en-US" dirty="0" err="1"/>
              <a:t>tómstundafræðum</a:t>
            </a:r>
            <a:r>
              <a:rPr lang="en-US" dirty="0"/>
              <a:t>. </a:t>
            </a:r>
            <a:r>
              <a:rPr lang="en-US" dirty="0">
                <a:hlinkClick r:id="rId3"/>
              </a:rPr>
              <a:t>https://rafhladan.is/bitstream/handle/10802/15067/fristundir_og_fagmennska_utgafa.pdf?sequence=1</a:t>
            </a:r>
            <a:endParaRPr lang="en-US" dirty="0"/>
          </a:p>
          <a:p>
            <a:r>
              <a:rPr lang="en-US" dirty="0"/>
              <a:t>Gladding, S. T. (2020). Groups: A counseling specialty (8th ed.). Pearson.</a:t>
            </a:r>
          </a:p>
          <a:p>
            <a:r>
              <a:rPr lang="en-US" dirty="0"/>
              <a:t>Jakob Frímann Þorsteinsson. (2017). </a:t>
            </a:r>
            <a:r>
              <a:rPr lang="en-US" dirty="0" err="1"/>
              <a:t>Tómstundir</a:t>
            </a:r>
            <a:r>
              <a:rPr lang="en-US" dirty="0"/>
              <a:t> og </a:t>
            </a:r>
            <a:r>
              <a:rPr lang="en-US" dirty="0" err="1"/>
              <a:t>menntun</a:t>
            </a:r>
            <a:r>
              <a:rPr lang="en-US" dirty="0"/>
              <a:t>. </a:t>
            </a:r>
            <a:r>
              <a:rPr lang="en-US" dirty="0" err="1"/>
              <a:t>Frístundir</a:t>
            </a:r>
            <a:r>
              <a:rPr lang="en-US" dirty="0"/>
              <a:t> og </a:t>
            </a:r>
            <a:r>
              <a:rPr lang="en-US" dirty="0" err="1"/>
              <a:t>fagmennska</a:t>
            </a:r>
            <a:r>
              <a:rPr lang="en-US" dirty="0"/>
              <a:t>. (bls. 51-65). </a:t>
            </a:r>
            <a:r>
              <a:rPr lang="en-US" dirty="0" err="1"/>
              <a:t>Félag</a:t>
            </a:r>
            <a:r>
              <a:rPr lang="en-US" dirty="0"/>
              <a:t> </a:t>
            </a:r>
            <a:r>
              <a:rPr lang="en-US" dirty="0" err="1"/>
              <a:t>fagfólks</a:t>
            </a:r>
            <a:r>
              <a:rPr lang="en-US" dirty="0"/>
              <a:t> í </a:t>
            </a:r>
            <a:r>
              <a:rPr lang="en-US" dirty="0" err="1"/>
              <a:t>frítímaþjónustu</a:t>
            </a:r>
            <a:r>
              <a:rPr lang="en-US" dirty="0"/>
              <a:t>; </a:t>
            </a:r>
            <a:r>
              <a:rPr lang="en-US" dirty="0" err="1"/>
              <a:t>Félag</a:t>
            </a:r>
            <a:r>
              <a:rPr lang="en-US" dirty="0"/>
              <a:t> </a:t>
            </a:r>
            <a:r>
              <a:rPr lang="en-US" dirty="0" err="1"/>
              <a:t>íþrótta</a:t>
            </a:r>
            <a:r>
              <a:rPr lang="en-US" dirty="0"/>
              <a:t>-, </a:t>
            </a:r>
            <a:r>
              <a:rPr lang="en-US" dirty="0" err="1"/>
              <a:t>æskulýðs</a:t>
            </a:r>
            <a:r>
              <a:rPr lang="en-US" dirty="0"/>
              <a:t>- og </a:t>
            </a:r>
            <a:r>
              <a:rPr lang="en-US" dirty="0" err="1"/>
              <a:t>tómstundafulltrúa</a:t>
            </a:r>
            <a:r>
              <a:rPr lang="en-US" dirty="0"/>
              <a:t> á </a:t>
            </a:r>
            <a:r>
              <a:rPr lang="en-US" dirty="0" err="1"/>
              <a:t>Íslandi</a:t>
            </a:r>
            <a:r>
              <a:rPr lang="en-US" dirty="0"/>
              <a:t>; </a:t>
            </a:r>
            <a:r>
              <a:rPr lang="en-US" dirty="0" err="1"/>
              <a:t>Rannsóknarstofa</a:t>
            </a:r>
            <a:r>
              <a:rPr lang="en-US" dirty="0"/>
              <a:t> í </a:t>
            </a:r>
            <a:r>
              <a:rPr lang="en-US" dirty="0" err="1"/>
              <a:t>tómstundafræðum</a:t>
            </a:r>
            <a:r>
              <a:rPr lang="en-US" dirty="0"/>
              <a:t>. https://rafhladan.is/bitstream/handle/10802/15067/fristundir_og_fagmennska_utgafa.pdf?sequence=1 </a:t>
            </a:r>
          </a:p>
          <a:p>
            <a:r>
              <a:rPr lang="en-US" dirty="0"/>
              <a:t>José, A. A., César, D., Guilherme, F., Ferro, S. M. C., Motta, M. P., Carlos, M. J., ... og </a:t>
            </a:r>
            <a:r>
              <a:rPr lang="en-US" dirty="0" err="1"/>
              <a:t>Aucíndio</a:t>
            </a:r>
            <a:r>
              <a:rPr lang="en-US" dirty="0"/>
              <a:t>, V. (2015). Group Analysis: Other Sights of the Conscious and the Unconscious. Psychology, 5(1), 10-22. https://www.davidpublisher.com/Public/uploads/Contribute/55093af2839a6.pdf </a:t>
            </a:r>
          </a:p>
          <a:p>
            <a:r>
              <a:rPr lang="en-US" dirty="0"/>
              <a:t>Lightfoot, C., Cole, S. og Cole, M. (2018). The development of children. (8. </a:t>
            </a:r>
            <a:r>
              <a:rPr lang="en-US" dirty="0" err="1"/>
              <a:t>útg</a:t>
            </a:r>
            <a:r>
              <a:rPr lang="en-US" dirty="0"/>
              <a:t>.). Worth.</a:t>
            </a:r>
          </a:p>
          <a:p>
            <a:r>
              <a:rPr lang="en-US" dirty="0" err="1"/>
              <a:t>Malekoff</a:t>
            </a:r>
            <a:r>
              <a:rPr lang="en-US" dirty="0"/>
              <a:t>, A. (2015). Group work with adolescents: Principles and practice. Guilford Publications. </a:t>
            </a:r>
          </a:p>
          <a:p>
            <a:r>
              <a:rPr lang="en-US" dirty="0"/>
              <a:t>Sigrún </a:t>
            </a:r>
            <a:r>
              <a:rPr lang="en-US" dirty="0" err="1"/>
              <a:t>Aðalbjarnardóttir</a:t>
            </a:r>
            <a:r>
              <a:rPr lang="en-US" dirty="0"/>
              <a:t>. (2016). </a:t>
            </a:r>
            <a:r>
              <a:rPr lang="en-US" dirty="0" err="1"/>
              <a:t>Seigla</a:t>
            </a:r>
            <a:r>
              <a:rPr lang="en-US" dirty="0"/>
              <a:t> </a:t>
            </a:r>
            <a:r>
              <a:rPr lang="en-US" dirty="0" err="1"/>
              <a:t>ungmenna</a:t>
            </a:r>
            <a:r>
              <a:rPr lang="en-US" dirty="0"/>
              <a:t> : </a:t>
            </a:r>
            <a:r>
              <a:rPr lang="en-US" dirty="0" err="1"/>
              <a:t>þróun</a:t>
            </a:r>
            <a:r>
              <a:rPr lang="en-US" dirty="0"/>
              <a:t> og </a:t>
            </a:r>
            <a:r>
              <a:rPr lang="en-US" dirty="0" err="1"/>
              <a:t>staða</a:t>
            </a:r>
            <a:r>
              <a:rPr lang="en-US" dirty="0"/>
              <a:t> </a:t>
            </a:r>
            <a:r>
              <a:rPr lang="en-US" dirty="0" err="1"/>
              <a:t>þekkingar</a:t>
            </a:r>
            <a:r>
              <a:rPr lang="en-US" dirty="0"/>
              <a:t>. </a:t>
            </a:r>
            <a:r>
              <a:rPr lang="en-US" dirty="0" err="1"/>
              <a:t>Ungt</a:t>
            </a:r>
            <a:r>
              <a:rPr lang="en-US" dirty="0"/>
              <a:t> </a:t>
            </a:r>
            <a:r>
              <a:rPr lang="en-US" dirty="0" err="1"/>
              <a:t>fólk</a:t>
            </a:r>
            <a:r>
              <a:rPr lang="en-US" dirty="0"/>
              <a:t> - </a:t>
            </a:r>
            <a:r>
              <a:rPr lang="en-US" dirty="0" err="1"/>
              <a:t>tekist</a:t>
            </a:r>
            <a:r>
              <a:rPr lang="en-US" dirty="0"/>
              <a:t> á </a:t>
            </a:r>
            <a:r>
              <a:rPr lang="en-US" dirty="0" err="1"/>
              <a:t>við</a:t>
            </a:r>
            <a:r>
              <a:rPr lang="en-US" dirty="0"/>
              <a:t> </a:t>
            </a:r>
            <a:r>
              <a:rPr lang="en-US" dirty="0" err="1"/>
              <a:t>tilveruna</a:t>
            </a:r>
            <a:r>
              <a:rPr lang="en-US" dirty="0"/>
              <a:t>. </a:t>
            </a:r>
            <a:r>
              <a:rPr lang="en-US" dirty="0" err="1"/>
              <a:t>Hið</a:t>
            </a:r>
            <a:r>
              <a:rPr lang="en-US" dirty="0"/>
              <a:t> </a:t>
            </a:r>
            <a:r>
              <a:rPr lang="en-US" dirty="0" err="1"/>
              <a:t>íslenska</a:t>
            </a:r>
            <a:r>
              <a:rPr lang="en-US" dirty="0"/>
              <a:t> </a:t>
            </a:r>
            <a:r>
              <a:rPr lang="en-US" dirty="0" err="1"/>
              <a:t>bókmenntafélag</a:t>
            </a:r>
            <a:r>
              <a:rPr lang="en-US" dirty="0"/>
              <a:t> og </a:t>
            </a:r>
            <a:r>
              <a:rPr lang="en-US" dirty="0" err="1"/>
              <a:t>höfundar</a:t>
            </a:r>
            <a:r>
              <a:rPr lang="en-US" dirty="0"/>
              <a:t> </a:t>
            </a:r>
            <a:r>
              <a:rPr lang="en-US" dirty="0" err="1"/>
              <a:t>greina</a:t>
            </a:r>
            <a:r>
              <a:rPr lang="en-US" dirty="0"/>
              <a:t>. </a:t>
            </a:r>
          </a:p>
          <a:p>
            <a:r>
              <a:rPr lang="en-US" dirty="0"/>
              <a:t>Verity, L., Yang, K., Nowland, R., Shankar, A., Turnbull, M. og Qualter, P. (2024). Loneliness From the Adolescent Perspective: A Qualitative Analysis of Conversations About Loneliness Between Adolescents and Childline Counselors. Journal of Adolescent Research, 39(5), 1413–1443. https://doi.org/10.1177/07435584221111121 </a:t>
            </a:r>
          </a:p>
          <a:p>
            <a:endParaRPr lang="en-US" dirty="0"/>
          </a:p>
          <a:p>
            <a:endParaRPr lang="en-US" dirty="0"/>
          </a:p>
          <a:p>
            <a:endParaRPr lang="en-US" dirty="0"/>
          </a:p>
          <a:p>
            <a:endParaRPr lang="is-IS" dirty="0"/>
          </a:p>
        </p:txBody>
      </p:sp>
    </p:spTree>
    <p:extLst>
      <p:ext uri="{BB962C8B-B14F-4D97-AF65-F5344CB8AC3E}">
        <p14:creationId xmlns:p14="http://schemas.microsoft.com/office/powerpoint/2010/main" val="16358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3D4082F-AF14-7A4A-9351-3A1547D288CB}"/>
              </a:ext>
            </a:extLst>
          </p:cNvPr>
          <p:cNvSpPr>
            <a:spLocks noGrp="1"/>
          </p:cNvSpPr>
          <p:nvPr>
            <p:ph type="title"/>
          </p:nvPr>
        </p:nvSpPr>
        <p:spPr/>
        <p:txBody>
          <a:bodyPr/>
          <a:lstStyle/>
          <a:p>
            <a:r>
              <a:rPr lang="is-IS" dirty="0"/>
              <a:t>Kveikjan að verkefninu</a:t>
            </a:r>
            <a:endParaRPr lang="en-IS" dirty="0"/>
          </a:p>
        </p:txBody>
      </p:sp>
      <p:sp>
        <p:nvSpPr>
          <p:cNvPr id="4" name="Content Placeholder 3">
            <a:extLst>
              <a:ext uri="{FF2B5EF4-FFF2-40B4-BE49-F238E27FC236}">
                <a16:creationId xmlns:a16="http://schemas.microsoft.com/office/drawing/2014/main" id="{6BD24843-CAD5-2140-A4B4-A089870A95B1}"/>
              </a:ext>
            </a:extLst>
          </p:cNvPr>
          <p:cNvSpPr>
            <a:spLocks noGrp="1"/>
          </p:cNvSpPr>
          <p:nvPr>
            <p:ph idx="1"/>
          </p:nvPr>
        </p:nvSpPr>
        <p:spPr/>
        <p:txBody>
          <a:bodyPr>
            <a:normAutofit/>
          </a:bodyPr>
          <a:lstStyle/>
          <a:p>
            <a:endParaRPr lang="is-IS" dirty="0"/>
          </a:p>
          <a:p>
            <a:pPr>
              <a:lnSpc>
                <a:spcPct val="150000"/>
              </a:lnSpc>
            </a:pPr>
            <a:r>
              <a:rPr lang="is-IS" dirty="0"/>
              <a:t>Forstöðumaður í félagsmiðstöð</a:t>
            </a:r>
          </a:p>
          <a:p>
            <a:pPr>
              <a:lnSpc>
                <a:spcPct val="150000"/>
              </a:lnSpc>
            </a:pPr>
            <a:r>
              <a:rPr lang="is-IS" dirty="0"/>
              <a:t>Sérleg hópáhugakona </a:t>
            </a:r>
          </a:p>
          <a:p>
            <a:pPr>
              <a:lnSpc>
                <a:spcPct val="150000"/>
              </a:lnSpc>
            </a:pPr>
            <a:r>
              <a:rPr lang="is-IS" dirty="0"/>
              <a:t>Óendanleg ástríða fyrir frístundastarfi</a:t>
            </a:r>
          </a:p>
          <a:p>
            <a:pPr marL="0" indent="0">
              <a:buNone/>
            </a:pPr>
            <a:endParaRPr lang="is-IS" dirty="0"/>
          </a:p>
          <a:p>
            <a:pPr>
              <a:lnSpc>
                <a:spcPct val="150000"/>
              </a:lnSpc>
            </a:pPr>
            <a:r>
              <a:rPr lang="is-IS" dirty="0"/>
              <a:t>Rannsóknarspurningar:</a:t>
            </a:r>
          </a:p>
          <a:p>
            <a:pPr lvl="1">
              <a:lnSpc>
                <a:spcPct val="150000"/>
              </a:lnSpc>
            </a:pPr>
            <a:r>
              <a:rPr lang="is-IS" dirty="0"/>
              <a:t>Hver er, ef einhver, raunverulegur ávinningur sértæks hópastarfs í félagsmiðstöðvum í Reykjavík? </a:t>
            </a:r>
          </a:p>
          <a:p>
            <a:pPr lvl="1">
              <a:lnSpc>
                <a:spcPct val="150000"/>
              </a:lnSpc>
            </a:pPr>
            <a:r>
              <a:rPr lang="is-IS" dirty="0"/>
              <a:t>Hvaða þekking og fagstarf býr í félagsmiðstöðvum?</a:t>
            </a:r>
          </a:p>
          <a:p>
            <a:pPr lvl="1">
              <a:lnSpc>
                <a:spcPct val="150000"/>
              </a:lnSpc>
            </a:pPr>
            <a:r>
              <a:rPr lang="is-IS" dirty="0"/>
              <a:t>Hvaða færni þarf til að vinna markvisst hópastarf með forvarnargildi að leiðarljósi?</a:t>
            </a:r>
          </a:p>
          <a:p>
            <a:endParaRPr lang="en-IS" dirty="0"/>
          </a:p>
        </p:txBody>
      </p:sp>
      <p:pic>
        <p:nvPicPr>
          <p:cNvPr id="5" name="Picture 4">
            <a:extLst>
              <a:ext uri="{FF2B5EF4-FFF2-40B4-BE49-F238E27FC236}">
                <a16:creationId xmlns:a16="http://schemas.microsoft.com/office/drawing/2014/main" id="{A628E346-DC6C-A543-B6A0-2E7051875829}"/>
              </a:ext>
            </a:extLst>
          </p:cNvPr>
          <p:cNvPicPr>
            <a:picLocks noChangeAspect="1"/>
          </p:cNvPicPr>
          <p:nvPr/>
        </p:nvPicPr>
        <p:blipFill>
          <a:blip r:embed="rId3"/>
          <a:stretch>
            <a:fillRect/>
          </a:stretch>
        </p:blipFill>
        <p:spPr>
          <a:xfrm>
            <a:off x="10752000" y="365125"/>
            <a:ext cx="1440000" cy="836757"/>
          </a:xfrm>
          <a:prstGeom prst="rect">
            <a:avLst/>
          </a:prstGeom>
        </p:spPr>
      </p:pic>
    </p:spTree>
    <p:extLst>
      <p:ext uri="{BB962C8B-B14F-4D97-AF65-F5344CB8AC3E}">
        <p14:creationId xmlns:p14="http://schemas.microsoft.com/office/powerpoint/2010/main" val="2472845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BDFCE-984E-01FC-A8A8-02C3E150B9FA}"/>
              </a:ext>
            </a:extLst>
          </p:cNvPr>
          <p:cNvSpPr>
            <a:spLocks noGrp="1"/>
          </p:cNvSpPr>
          <p:nvPr>
            <p:ph type="title"/>
          </p:nvPr>
        </p:nvSpPr>
        <p:spPr/>
        <p:txBody>
          <a:bodyPr/>
          <a:lstStyle/>
          <a:p>
            <a:r>
              <a:rPr lang="is-IS" dirty="0"/>
              <a:t>Fræðilegt bakland</a:t>
            </a:r>
          </a:p>
        </p:txBody>
      </p:sp>
      <p:sp>
        <p:nvSpPr>
          <p:cNvPr id="3" name="Content Placeholder 2">
            <a:extLst>
              <a:ext uri="{FF2B5EF4-FFF2-40B4-BE49-F238E27FC236}">
                <a16:creationId xmlns:a16="http://schemas.microsoft.com/office/drawing/2014/main" id="{121792F6-BC26-055E-48EA-B5CA74D699C6}"/>
              </a:ext>
            </a:extLst>
          </p:cNvPr>
          <p:cNvSpPr>
            <a:spLocks noGrp="1"/>
          </p:cNvSpPr>
          <p:nvPr>
            <p:ph idx="1"/>
          </p:nvPr>
        </p:nvSpPr>
        <p:spPr/>
        <p:txBody>
          <a:bodyPr/>
          <a:lstStyle/>
          <a:p>
            <a:r>
              <a:rPr lang="is-IS" dirty="0">
                <a:latin typeface="Jost Medium" panose="020B0604020202020204" charset="0"/>
                <a:ea typeface="Jost Medium" panose="020B0604020202020204" charset="0"/>
              </a:rPr>
              <a:t>Félagsmiðstöðvar sem vettvangur til hálfformlegrar menntunar </a:t>
            </a:r>
            <a:r>
              <a:rPr lang="is-IS" sz="1400" dirty="0">
                <a:latin typeface="Jost Medium" panose="020B0604020202020204" charset="0"/>
                <a:ea typeface="Jost Medium" panose="020B0604020202020204" charset="0"/>
              </a:rPr>
              <a:t>(Jakob Frímann Þorsteinsson, 2017)</a:t>
            </a:r>
            <a:endParaRPr lang="en-US" sz="1400" dirty="0">
              <a:latin typeface="Jost Medium" panose="020B0604020202020204" charset="0"/>
              <a:ea typeface="Jost Medium" panose="020B0604020202020204" charset="0"/>
            </a:endParaRPr>
          </a:p>
          <a:p>
            <a:endParaRPr lang="is-IS" dirty="0"/>
          </a:p>
          <a:p>
            <a:r>
              <a:rPr lang="is-IS" dirty="0">
                <a:latin typeface="Jost Medium" panose="020B0604020202020204" charset="0"/>
                <a:ea typeface="Jost Medium" panose="020B0604020202020204" charset="0"/>
              </a:rPr>
              <a:t>Vistkerfalíkan </a:t>
            </a:r>
            <a:r>
              <a:rPr lang="is-IS" dirty="0" err="1">
                <a:latin typeface="Jost Medium" panose="020B0604020202020204" charset="0"/>
                <a:ea typeface="Jost Medium" panose="020B0604020202020204" charset="0"/>
              </a:rPr>
              <a:t>Bronfenbrenners</a:t>
            </a:r>
            <a:r>
              <a:rPr lang="is-IS" dirty="0">
                <a:latin typeface="Jost Medium" panose="020B0604020202020204" charset="0"/>
                <a:ea typeface="Jost Medium" panose="020B0604020202020204" charset="0"/>
              </a:rPr>
              <a:t> varpar ljósi á mikilvægi þess að skilja umhverfið sem börn og ungmenni alast upp í </a:t>
            </a:r>
            <a:r>
              <a:rPr lang="is-IS" sz="1400" dirty="0">
                <a:latin typeface="Jost Medium" panose="020B0604020202020204" charset="0"/>
                <a:ea typeface="Jost Medium" panose="020B0604020202020204" charset="0"/>
              </a:rPr>
              <a:t>(Sigrún Aðalbjarnardóttir, 2019)</a:t>
            </a:r>
            <a:endParaRPr lang="en-US" sz="1400" dirty="0">
              <a:latin typeface="Jost Medium" panose="020B0604020202020204" charset="0"/>
              <a:ea typeface="Jost Medium" panose="020B0604020202020204" charset="0"/>
            </a:endParaRPr>
          </a:p>
          <a:p>
            <a:endParaRPr lang="is-IS" dirty="0"/>
          </a:p>
          <a:p>
            <a:r>
              <a:rPr lang="is-IS" dirty="0">
                <a:latin typeface="Jost Medium" panose="020B0604020202020204" charset="0"/>
                <a:ea typeface="Jost Medium" panose="020B0604020202020204" charset="0"/>
              </a:rPr>
              <a:t>Vináttan er mikilvægur þáttur í lífi barna og unglinga </a:t>
            </a:r>
            <a:r>
              <a:rPr lang="is-IS" sz="1400" dirty="0">
                <a:latin typeface="Jost Medium" panose="020B0604020202020204" charset="0"/>
                <a:ea typeface="Jost Medium" panose="020B0604020202020204" charset="0"/>
              </a:rPr>
              <a:t>(Aldís Unnur Guðmundsdóttir, 2020) </a:t>
            </a:r>
            <a:endParaRPr lang="en-US" dirty="0">
              <a:latin typeface="Jost Medium" panose="020B0604020202020204" charset="0"/>
              <a:ea typeface="Jost Medium" panose="020B0604020202020204" charset="0"/>
            </a:endParaRPr>
          </a:p>
          <a:p>
            <a:endParaRPr lang="is-IS" sz="1400" dirty="0">
              <a:latin typeface="Jost Medium" panose="020B0604020202020204" charset="0"/>
              <a:ea typeface="Jost Medium" panose="020B0604020202020204" charset="0"/>
            </a:endParaRPr>
          </a:p>
          <a:p>
            <a:r>
              <a:rPr lang="is-IS" sz="1700" dirty="0">
                <a:latin typeface="Jost Medium" panose="020B0604020202020204" charset="0"/>
                <a:ea typeface="Jost Medium" panose="020B0604020202020204" charset="0"/>
              </a:rPr>
              <a:t>Jákvæð og neikvæð sjálfsmynd </a:t>
            </a:r>
            <a:r>
              <a:rPr lang="is-IS" sz="1400" dirty="0">
                <a:latin typeface="Jost Medium" panose="020B0604020202020204" charset="0"/>
                <a:ea typeface="Jost Medium" panose="020B0604020202020204" charset="0"/>
              </a:rPr>
              <a:t>(</a:t>
            </a:r>
            <a:r>
              <a:rPr lang="is-IS" sz="1400" dirty="0" err="1">
                <a:latin typeface="Jost Medium" panose="020B0604020202020204" charset="0"/>
                <a:ea typeface="Jost Medium" panose="020B0604020202020204" charset="0"/>
              </a:rPr>
              <a:t>Lightfoot</a:t>
            </a:r>
            <a:r>
              <a:rPr lang="is-IS" sz="1400" dirty="0">
                <a:latin typeface="Jost Medium" panose="020B0604020202020204" charset="0"/>
                <a:ea typeface="Jost Medium" panose="020B0604020202020204" charset="0"/>
              </a:rPr>
              <a:t>, </a:t>
            </a:r>
            <a:r>
              <a:rPr lang="is-IS" sz="1400" dirty="0" err="1">
                <a:latin typeface="Jost Medium" panose="020B0604020202020204" charset="0"/>
                <a:ea typeface="Jost Medium" panose="020B0604020202020204" charset="0"/>
              </a:rPr>
              <a:t>Cole</a:t>
            </a:r>
            <a:r>
              <a:rPr lang="is-IS" sz="1400" dirty="0">
                <a:latin typeface="Jost Medium" panose="020B0604020202020204" charset="0"/>
                <a:ea typeface="Jost Medium" panose="020B0604020202020204" charset="0"/>
              </a:rPr>
              <a:t> og </a:t>
            </a:r>
            <a:r>
              <a:rPr lang="is-IS" sz="1400" dirty="0" err="1">
                <a:latin typeface="Jost Medium" panose="020B0604020202020204" charset="0"/>
                <a:ea typeface="Jost Medium" panose="020B0604020202020204" charset="0"/>
              </a:rPr>
              <a:t>Cole</a:t>
            </a:r>
            <a:r>
              <a:rPr lang="is-IS" sz="1400" dirty="0">
                <a:latin typeface="Jost Medium" panose="020B0604020202020204" charset="0"/>
                <a:ea typeface="Jost Medium" panose="020B0604020202020204" charset="0"/>
              </a:rPr>
              <a:t>, 2018)</a:t>
            </a:r>
            <a:endParaRPr lang="en-US" sz="1700" dirty="0">
              <a:latin typeface="Jost Medium" panose="020B0604020202020204" charset="0"/>
              <a:ea typeface="Jost Medium" panose="020B0604020202020204" charset="0"/>
            </a:endParaRPr>
          </a:p>
          <a:p>
            <a:endParaRPr lang="en-US" sz="1400" dirty="0">
              <a:latin typeface="Jost Medium" panose="020B0604020202020204" charset="0"/>
              <a:ea typeface="Jost Medium" panose="020B0604020202020204" charset="0"/>
            </a:endParaRPr>
          </a:p>
          <a:p>
            <a:r>
              <a:rPr lang="is-IS" dirty="0">
                <a:latin typeface="Jost Medium" panose="020B0604020202020204" charset="0"/>
                <a:ea typeface="Jost Medium" panose="020B0604020202020204" charset="0"/>
              </a:rPr>
              <a:t>Hópastarf er vettvangur fyrir félagslegan þroska og reynslunám </a:t>
            </a:r>
            <a:r>
              <a:rPr lang="is-IS" sz="1400" dirty="0">
                <a:latin typeface="Jost Medium" panose="020B0604020202020204" charset="0"/>
                <a:ea typeface="Jost Medium" panose="020B0604020202020204" charset="0"/>
              </a:rPr>
              <a:t>(Eygló Rúnarsdóttir og Hulda Valdís Valdimarsdóttir, 2017)</a:t>
            </a:r>
          </a:p>
          <a:p>
            <a:endParaRPr lang="en-US" sz="1400" dirty="0">
              <a:latin typeface="Jost Medium" panose="020B0604020202020204" charset="0"/>
              <a:ea typeface="Jost Medium" panose="020B0604020202020204" charset="0"/>
            </a:endParaRPr>
          </a:p>
          <a:p>
            <a:r>
              <a:rPr lang="is-IS" dirty="0" err="1"/>
              <a:t>Forming</a:t>
            </a:r>
            <a:r>
              <a:rPr lang="is-IS" dirty="0"/>
              <a:t> – </a:t>
            </a:r>
            <a:r>
              <a:rPr lang="is-IS" dirty="0" err="1"/>
              <a:t>storming</a:t>
            </a:r>
            <a:r>
              <a:rPr lang="is-IS" dirty="0"/>
              <a:t> – </a:t>
            </a:r>
            <a:r>
              <a:rPr lang="is-IS" dirty="0" err="1"/>
              <a:t>norming</a:t>
            </a:r>
            <a:r>
              <a:rPr lang="is-IS" dirty="0"/>
              <a:t> – </a:t>
            </a:r>
            <a:r>
              <a:rPr lang="is-IS" dirty="0" err="1"/>
              <a:t>performing</a:t>
            </a:r>
            <a:r>
              <a:rPr lang="is-IS" dirty="0"/>
              <a:t> – </a:t>
            </a:r>
            <a:r>
              <a:rPr lang="is-IS" dirty="0" err="1"/>
              <a:t>adjourning</a:t>
            </a:r>
            <a:r>
              <a:rPr lang="is-IS" dirty="0"/>
              <a:t> </a:t>
            </a:r>
            <a:r>
              <a:rPr lang="is-IS" sz="1400" dirty="0"/>
              <a:t>(</a:t>
            </a:r>
            <a:r>
              <a:rPr lang="is-IS" sz="1400" dirty="0" err="1"/>
              <a:t>Gladding</a:t>
            </a:r>
            <a:r>
              <a:rPr lang="is-IS" sz="1400" dirty="0"/>
              <a:t>, 2020)</a:t>
            </a:r>
            <a:endParaRPr lang="is-IS" dirty="0"/>
          </a:p>
        </p:txBody>
      </p:sp>
    </p:spTree>
    <p:extLst>
      <p:ext uri="{BB962C8B-B14F-4D97-AF65-F5344CB8AC3E}">
        <p14:creationId xmlns:p14="http://schemas.microsoft.com/office/powerpoint/2010/main" val="3293951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5E894-844E-0DB1-9C90-1A0D18776C07}"/>
              </a:ext>
            </a:extLst>
          </p:cNvPr>
          <p:cNvSpPr>
            <a:spLocks noGrp="1"/>
          </p:cNvSpPr>
          <p:nvPr>
            <p:ph type="title"/>
          </p:nvPr>
        </p:nvSpPr>
        <p:spPr/>
        <p:txBody>
          <a:bodyPr/>
          <a:lstStyle/>
          <a:p>
            <a:r>
              <a:rPr lang="is-IS" dirty="0"/>
              <a:t>Aðferðafræði</a:t>
            </a:r>
          </a:p>
        </p:txBody>
      </p:sp>
      <p:sp>
        <p:nvSpPr>
          <p:cNvPr id="3" name="Content Placeholder 2">
            <a:extLst>
              <a:ext uri="{FF2B5EF4-FFF2-40B4-BE49-F238E27FC236}">
                <a16:creationId xmlns:a16="http://schemas.microsoft.com/office/drawing/2014/main" id="{96626197-9AC9-305D-E9CC-D2A79D4211B5}"/>
              </a:ext>
            </a:extLst>
          </p:cNvPr>
          <p:cNvSpPr>
            <a:spLocks noGrp="1"/>
          </p:cNvSpPr>
          <p:nvPr>
            <p:ph idx="1"/>
          </p:nvPr>
        </p:nvSpPr>
        <p:spPr/>
        <p:txBody>
          <a:bodyPr>
            <a:normAutofit lnSpcReduction="10000"/>
          </a:bodyPr>
          <a:lstStyle/>
          <a:p>
            <a:r>
              <a:rPr lang="is-IS" dirty="0"/>
              <a:t>Blandað rannsóknarsnið</a:t>
            </a:r>
          </a:p>
          <a:p>
            <a:r>
              <a:rPr lang="is-IS" dirty="0" err="1"/>
              <a:t>Megindleg</a:t>
            </a:r>
            <a:r>
              <a:rPr lang="is-IS" dirty="0"/>
              <a:t> gögn </a:t>
            </a:r>
          </a:p>
          <a:p>
            <a:pPr lvl="1"/>
            <a:r>
              <a:rPr lang="is-IS" dirty="0"/>
              <a:t>Fyrirliggjandi tölfræðileg gögn notuð.</a:t>
            </a:r>
          </a:p>
          <a:p>
            <a:pPr lvl="1"/>
            <a:r>
              <a:rPr lang="is-IS" dirty="0"/>
              <a:t>Fengin frá Ársæli Má Arnarsyni prófessor við HÍ.</a:t>
            </a:r>
          </a:p>
          <a:p>
            <a:pPr lvl="1"/>
            <a:r>
              <a:rPr lang="is-IS" dirty="0"/>
              <a:t>Samband milli þátttöku í hópastarfi í félagsmiðstöðvum og líðan unglinga. </a:t>
            </a:r>
          </a:p>
          <a:p>
            <a:pPr lvl="1"/>
            <a:r>
              <a:rPr lang="is-IS" dirty="0"/>
              <a:t>Safnað saman á árunum 2018 – 2021. </a:t>
            </a:r>
          </a:p>
          <a:p>
            <a:pPr lvl="1"/>
            <a:r>
              <a:rPr lang="is-IS" dirty="0"/>
              <a:t>68 einstaklingar í 8. og 9. bekk.</a:t>
            </a:r>
          </a:p>
          <a:p>
            <a:pPr lvl="1"/>
            <a:r>
              <a:rPr lang="is-IS" dirty="0"/>
              <a:t>Þátttakendur í sértæku hópastarfi yfir sumartímann.</a:t>
            </a:r>
          </a:p>
          <a:p>
            <a:pPr lvl="1"/>
            <a:endParaRPr lang="is-IS" dirty="0"/>
          </a:p>
          <a:p>
            <a:r>
              <a:rPr lang="is-IS" dirty="0" err="1"/>
              <a:t>Eigindleg</a:t>
            </a:r>
            <a:r>
              <a:rPr lang="is-IS" dirty="0"/>
              <a:t> gögn</a:t>
            </a:r>
          </a:p>
          <a:p>
            <a:pPr lvl="1"/>
            <a:r>
              <a:rPr lang="is-IS" dirty="0"/>
              <a:t>Opin djúpviðtöl við starfsfólk félagsmiðstöðva, 4 einstaklingar.</a:t>
            </a:r>
          </a:p>
          <a:p>
            <a:pPr lvl="1"/>
            <a:r>
              <a:rPr lang="is-IS" dirty="0"/>
              <a:t>Óformleg samtöl.</a:t>
            </a:r>
          </a:p>
          <a:p>
            <a:pPr lvl="1"/>
            <a:r>
              <a:rPr lang="is-IS" dirty="0"/>
              <a:t>Markmiðsúrtak byggt á faglegri reynslu og sérþekkingu.</a:t>
            </a:r>
          </a:p>
          <a:p>
            <a:pPr lvl="1"/>
            <a:r>
              <a:rPr lang="is-IS" dirty="0"/>
              <a:t>Lagt upp úr að fá fram sjónarhorn viðmælanda á eigin forsendum</a:t>
            </a:r>
          </a:p>
          <a:p>
            <a:pPr lvl="1"/>
            <a:r>
              <a:rPr lang="is-IS" dirty="0"/>
              <a:t>Gögnin voru greind með þemagreiningu (e. </a:t>
            </a:r>
            <a:r>
              <a:rPr lang="is-IS" dirty="0" err="1"/>
              <a:t>thematic</a:t>
            </a:r>
            <a:r>
              <a:rPr lang="is-IS" dirty="0"/>
              <a:t> </a:t>
            </a:r>
            <a:r>
              <a:rPr lang="is-IS" dirty="0" err="1"/>
              <a:t>analysis</a:t>
            </a:r>
            <a:r>
              <a:rPr lang="is-IS" dirty="0"/>
              <a:t>) og stuðst var við aðferð </a:t>
            </a:r>
            <a:r>
              <a:rPr lang="is-IS" dirty="0" err="1"/>
              <a:t>Braun</a:t>
            </a:r>
            <a:r>
              <a:rPr lang="is-IS" dirty="0"/>
              <a:t> og </a:t>
            </a:r>
            <a:r>
              <a:rPr lang="is-IS" dirty="0" err="1"/>
              <a:t>Clarke</a:t>
            </a:r>
            <a:r>
              <a:rPr lang="is-IS" dirty="0"/>
              <a:t> (2006).</a:t>
            </a:r>
          </a:p>
          <a:p>
            <a:endParaRPr lang="is-IS" dirty="0"/>
          </a:p>
        </p:txBody>
      </p:sp>
    </p:spTree>
    <p:extLst>
      <p:ext uri="{BB962C8B-B14F-4D97-AF65-F5344CB8AC3E}">
        <p14:creationId xmlns:p14="http://schemas.microsoft.com/office/powerpoint/2010/main" val="1973035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84CC9-BDEF-4AC9-61CA-871E7CCB6A4F}"/>
              </a:ext>
            </a:extLst>
          </p:cNvPr>
          <p:cNvSpPr>
            <a:spLocks noGrp="1"/>
          </p:cNvSpPr>
          <p:nvPr>
            <p:ph type="title"/>
          </p:nvPr>
        </p:nvSpPr>
        <p:spPr>
          <a:xfrm>
            <a:off x="838200" y="681037"/>
            <a:ext cx="9593179" cy="1009651"/>
          </a:xfrm>
        </p:spPr>
        <p:txBody>
          <a:bodyPr anchor="b">
            <a:normAutofit/>
          </a:bodyPr>
          <a:lstStyle/>
          <a:p>
            <a:r>
              <a:rPr lang="is-IS" dirty="0" err="1"/>
              <a:t>Megindlegar</a:t>
            </a:r>
            <a:r>
              <a:rPr lang="is-IS" dirty="0"/>
              <a:t> niðurstöður – T-próf</a:t>
            </a:r>
          </a:p>
        </p:txBody>
      </p:sp>
      <p:pic>
        <p:nvPicPr>
          <p:cNvPr id="5" name="Picture 4" descr="A screenshot of a computer&#10;&#10;AI-generated content may be incorrect.">
            <a:extLst>
              <a:ext uri="{FF2B5EF4-FFF2-40B4-BE49-F238E27FC236}">
                <a16:creationId xmlns:a16="http://schemas.microsoft.com/office/drawing/2014/main" id="{A7ED41B8-DD96-E0CC-985A-7A0909433EB4}"/>
              </a:ext>
            </a:extLst>
          </p:cNvPr>
          <p:cNvPicPr>
            <a:picLocks noChangeAspect="1"/>
          </p:cNvPicPr>
          <p:nvPr/>
        </p:nvPicPr>
        <p:blipFill>
          <a:blip r:embed="rId3"/>
          <a:stretch>
            <a:fillRect/>
          </a:stretch>
        </p:blipFill>
        <p:spPr>
          <a:xfrm>
            <a:off x="838200" y="2399478"/>
            <a:ext cx="5181600" cy="3203632"/>
          </a:xfrm>
          <a:prstGeom prst="rect">
            <a:avLst/>
          </a:prstGeom>
          <a:noFill/>
        </p:spPr>
      </p:pic>
      <p:sp>
        <p:nvSpPr>
          <p:cNvPr id="3" name="Content Placeholder 2">
            <a:extLst>
              <a:ext uri="{FF2B5EF4-FFF2-40B4-BE49-F238E27FC236}">
                <a16:creationId xmlns:a16="http://schemas.microsoft.com/office/drawing/2014/main" id="{652406C3-EE16-0A68-9ABE-FE67A0218077}"/>
              </a:ext>
            </a:extLst>
          </p:cNvPr>
          <p:cNvSpPr>
            <a:spLocks noGrp="1"/>
          </p:cNvSpPr>
          <p:nvPr>
            <p:ph sz="half" idx="2"/>
          </p:nvPr>
        </p:nvSpPr>
        <p:spPr>
          <a:xfrm>
            <a:off x="6172200" y="1825625"/>
            <a:ext cx="5181600" cy="4351338"/>
          </a:xfrm>
        </p:spPr>
        <p:txBody>
          <a:bodyPr>
            <a:normAutofit/>
          </a:bodyPr>
          <a:lstStyle/>
          <a:p>
            <a:r>
              <a:rPr lang="is-IS" dirty="0"/>
              <a:t>Spurningalistar voru lagðir fyrir unglingana fyrir og eftir hópastarf. </a:t>
            </a:r>
          </a:p>
          <a:p>
            <a:r>
              <a:rPr lang="is-IS" dirty="0"/>
              <a:t>Til að kanna breytingar fyrir og eftir íhlutun var notast við parað t-próf</a:t>
            </a:r>
          </a:p>
          <a:p>
            <a:r>
              <a:rPr lang="is-IS" dirty="0"/>
              <a:t>Marktækni var miðuð við p&lt;0,05</a:t>
            </a:r>
          </a:p>
          <a:p>
            <a:endParaRPr lang="is-IS" dirty="0"/>
          </a:p>
          <a:p>
            <a:r>
              <a:rPr lang="is-IS" dirty="0"/>
              <a:t>Marktæk jákvæð breyting á </a:t>
            </a:r>
            <a:r>
              <a:rPr lang="is-IS" b="1" dirty="0" err="1"/>
              <a:t>hressleika</a:t>
            </a:r>
            <a:r>
              <a:rPr lang="is-IS" b="1" dirty="0"/>
              <a:t> og bjartsýni</a:t>
            </a:r>
            <a:r>
              <a:rPr lang="is-IS" dirty="0"/>
              <a:t> þátttakenda</a:t>
            </a:r>
          </a:p>
          <a:p>
            <a:r>
              <a:rPr lang="is-IS" b="1" dirty="0"/>
              <a:t>Þolinmæði, einbeiting, kvíði, sátt við sjálfan sig og dapurleiki </a:t>
            </a:r>
            <a:r>
              <a:rPr lang="is-IS" dirty="0"/>
              <a:t>sýna jákvæða þróun en ná ekki tölfræðilegri marktækni. </a:t>
            </a:r>
          </a:p>
          <a:p>
            <a:pPr marL="0" indent="0">
              <a:buNone/>
            </a:pPr>
            <a:r>
              <a:rPr lang="is-IS" dirty="0"/>
              <a:t> </a:t>
            </a:r>
          </a:p>
          <a:p>
            <a:endParaRPr lang="is-IS" dirty="0"/>
          </a:p>
          <a:p>
            <a:endParaRPr lang="is-IS" dirty="0"/>
          </a:p>
          <a:p>
            <a:endParaRPr lang="is-IS" dirty="0"/>
          </a:p>
        </p:txBody>
      </p:sp>
    </p:spTree>
    <p:extLst>
      <p:ext uri="{BB962C8B-B14F-4D97-AF65-F5344CB8AC3E}">
        <p14:creationId xmlns:p14="http://schemas.microsoft.com/office/powerpoint/2010/main" val="1307817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E4F9C-FD51-B931-818E-4FD5A5BBD91E}"/>
              </a:ext>
            </a:extLst>
          </p:cNvPr>
          <p:cNvSpPr>
            <a:spLocks noGrp="1"/>
          </p:cNvSpPr>
          <p:nvPr>
            <p:ph type="title"/>
          </p:nvPr>
        </p:nvSpPr>
        <p:spPr>
          <a:xfrm>
            <a:off x="838200" y="681037"/>
            <a:ext cx="9593179" cy="1009651"/>
          </a:xfrm>
        </p:spPr>
        <p:txBody>
          <a:bodyPr anchor="b">
            <a:normAutofit/>
          </a:bodyPr>
          <a:lstStyle/>
          <a:p>
            <a:r>
              <a:rPr lang="is-IS" dirty="0" err="1"/>
              <a:t>Megindlegar</a:t>
            </a:r>
            <a:r>
              <a:rPr lang="is-IS" dirty="0"/>
              <a:t> niðurstöður - </a:t>
            </a:r>
            <a:r>
              <a:rPr lang="is-IS" dirty="0" err="1"/>
              <a:t>ANOVA</a:t>
            </a:r>
            <a:endParaRPr lang="is-IS" dirty="0"/>
          </a:p>
        </p:txBody>
      </p:sp>
      <p:sp>
        <p:nvSpPr>
          <p:cNvPr id="3" name="Content Placeholder 2">
            <a:extLst>
              <a:ext uri="{FF2B5EF4-FFF2-40B4-BE49-F238E27FC236}">
                <a16:creationId xmlns:a16="http://schemas.microsoft.com/office/drawing/2014/main" id="{FD6A257E-2C0F-950A-7938-F872EB41CF0A}"/>
              </a:ext>
            </a:extLst>
          </p:cNvPr>
          <p:cNvSpPr>
            <a:spLocks noGrp="1"/>
          </p:cNvSpPr>
          <p:nvPr>
            <p:ph sz="half" idx="1"/>
          </p:nvPr>
        </p:nvSpPr>
        <p:spPr>
          <a:xfrm>
            <a:off x="838200" y="1825625"/>
            <a:ext cx="5181600" cy="4351338"/>
          </a:xfrm>
        </p:spPr>
        <p:txBody>
          <a:bodyPr>
            <a:normAutofit fontScale="92500" lnSpcReduction="10000"/>
          </a:bodyPr>
          <a:lstStyle/>
          <a:p>
            <a:endParaRPr lang="is-IS" dirty="0"/>
          </a:p>
          <a:p>
            <a:r>
              <a:rPr lang="is-IS" dirty="0"/>
              <a:t>Sömu spurningar lagðar fyrir þátttakendur í hópastarfi og samanburðarhóp. </a:t>
            </a:r>
          </a:p>
          <a:p>
            <a:r>
              <a:rPr lang="is-IS" dirty="0"/>
              <a:t>Spurningalistar voru lagðir fyrir að vori, í upphafi hópastarfs, í lok hópastarfs og aftur að hausti. </a:t>
            </a:r>
          </a:p>
          <a:p>
            <a:r>
              <a:rPr lang="is-IS" dirty="0"/>
              <a:t>Sértækt hópastarfið hafði </a:t>
            </a:r>
            <a:r>
              <a:rPr lang="is-IS" b="1" dirty="0"/>
              <a:t>skammtímaáhrif</a:t>
            </a:r>
            <a:r>
              <a:rPr lang="is-IS" dirty="0"/>
              <a:t> á kvíða, einmanaleika og sjálfsmynd – þátttakendur upplifðu marktæka </a:t>
            </a:r>
            <a:r>
              <a:rPr lang="is-IS" dirty="0" err="1"/>
              <a:t>bætingu</a:t>
            </a:r>
            <a:r>
              <a:rPr lang="is-IS" dirty="0"/>
              <a:t> strax eftir starf, en áhrifin </a:t>
            </a:r>
            <a:r>
              <a:rPr lang="is-IS" b="1" dirty="0"/>
              <a:t>dvínuðu með tímanum</a:t>
            </a:r>
            <a:r>
              <a:rPr lang="is-IS" dirty="0"/>
              <a:t>.</a:t>
            </a:r>
          </a:p>
          <a:p>
            <a:r>
              <a:rPr lang="is-IS" dirty="0"/>
              <a:t>Samanburðarhópur sýndi </a:t>
            </a:r>
            <a:r>
              <a:rPr lang="is-IS" b="1" dirty="0"/>
              <a:t>stöðugri þróun</a:t>
            </a:r>
            <a:r>
              <a:rPr lang="is-IS" dirty="0"/>
              <a:t>, án marktækra breytinga, sem bendir til að jákvæð áhrif hópastarfs séu raunveruleg en krefjist </a:t>
            </a:r>
            <a:r>
              <a:rPr lang="is-IS" b="1" dirty="0"/>
              <a:t>markvissrar eftirfylgni</a:t>
            </a:r>
            <a:r>
              <a:rPr lang="is-IS" dirty="0"/>
              <a:t> til að viðhalda.</a:t>
            </a:r>
          </a:p>
          <a:p>
            <a:endParaRPr lang="is-IS" dirty="0"/>
          </a:p>
        </p:txBody>
      </p:sp>
      <p:pic>
        <p:nvPicPr>
          <p:cNvPr id="6" name="Content Placeholder 5" descr="A group of graphs with blue and orange bars&#10;&#10;AI-generated content may be incorrect.">
            <a:extLst>
              <a:ext uri="{FF2B5EF4-FFF2-40B4-BE49-F238E27FC236}">
                <a16:creationId xmlns:a16="http://schemas.microsoft.com/office/drawing/2014/main" id="{1F83E6D3-5440-21FF-B29A-274A18427C26}"/>
              </a:ext>
            </a:extLst>
          </p:cNvPr>
          <p:cNvPicPr>
            <a:picLocks noGrp="1" noChangeAspect="1"/>
          </p:cNvPicPr>
          <p:nvPr>
            <p:ph sz="half" idx="2"/>
          </p:nvPr>
        </p:nvPicPr>
        <p:blipFill>
          <a:blip r:embed="rId3"/>
          <a:stretch>
            <a:fillRect/>
          </a:stretch>
        </p:blipFill>
        <p:spPr>
          <a:xfrm>
            <a:off x="6172200" y="2168303"/>
            <a:ext cx="5181600" cy="3665981"/>
          </a:xfrm>
          <a:noFill/>
        </p:spPr>
      </p:pic>
    </p:spTree>
    <p:extLst>
      <p:ext uri="{BB962C8B-B14F-4D97-AF65-F5344CB8AC3E}">
        <p14:creationId xmlns:p14="http://schemas.microsoft.com/office/powerpoint/2010/main" val="1041469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A1924-825D-0CDB-55AA-61422FB0AF5C}"/>
              </a:ext>
            </a:extLst>
          </p:cNvPr>
          <p:cNvSpPr>
            <a:spLocks noGrp="1"/>
          </p:cNvSpPr>
          <p:nvPr>
            <p:ph type="title"/>
          </p:nvPr>
        </p:nvSpPr>
        <p:spPr>
          <a:xfrm>
            <a:off x="838200" y="681037"/>
            <a:ext cx="9593179" cy="1009651"/>
          </a:xfrm>
        </p:spPr>
        <p:txBody>
          <a:bodyPr anchor="b">
            <a:normAutofit/>
          </a:bodyPr>
          <a:lstStyle/>
          <a:p>
            <a:r>
              <a:rPr lang="is-IS" dirty="0" err="1"/>
              <a:t>Eigindlegar</a:t>
            </a:r>
            <a:r>
              <a:rPr lang="is-IS" dirty="0"/>
              <a:t> niðurstöður - þemu</a:t>
            </a:r>
          </a:p>
        </p:txBody>
      </p:sp>
      <p:pic>
        <p:nvPicPr>
          <p:cNvPr id="5" name="Picture 4" descr="A white rectangular box with black text&#10;&#10;AI-generated content may be incorrect.">
            <a:extLst>
              <a:ext uri="{FF2B5EF4-FFF2-40B4-BE49-F238E27FC236}">
                <a16:creationId xmlns:a16="http://schemas.microsoft.com/office/drawing/2014/main" id="{C7D72CCA-9FB9-42DA-B5D2-19827C124B2C}"/>
              </a:ext>
            </a:extLst>
          </p:cNvPr>
          <p:cNvPicPr>
            <a:picLocks noChangeAspect="1"/>
          </p:cNvPicPr>
          <p:nvPr/>
        </p:nvPicPr>
        <p:blipFill>
          <a:blip r:embed="rId3"/>
          <a:stretch>
            <a:fillRect/>
          </a:stretch>
        </p:blipFill>
        <p:spPr>
          <a:xfrm>
            <a:off x="917863" y="1825625"/>
            <a:ext cx="10356273" cy="4116617"/>
          </a:xfrm>
          <a:prstGeom prst="rect">
            <a:avLst/>
          </a:prstGeom>
          <a:noFill/>
        </p:spPr>
      </p:pic>
    </p:spTree>
    <p:extLst>
      <p:ext uri="{BB962C8B-B14F-4D97-AF65-F5344CB8AC3E}">
        <p14:creationId xmlns:p14="http://schemas.microsoft.com/office/powerpoint/2010/main" val="3259878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034A16-0C4E-AF74-A0BC-BABD5A3BB603}"/>
              </a:ext>
            </a:extLst>
          </p:cNvPr>
          <p:cNvSpPr>
            <a:spLocks noGrp="1"/>
          </p:cNvSpPr>
          <p:nvPr>
            <p:ph idx="1"/>
          </p:nvPr>
        </p:nvSpPr>
        <p:spPr>
          <a:xfrm>
            <a:off x="465220" y="321336"/>
            <a:ext cx="4577836" cy="1702321"/>
          </a:xfrm>
        </p:spPr>
        <p:txBody>
          <a:bodyPr/>
          <a:lstStyle/>
          <a:p>
            <a:pPr marL="0" indent="0">
              <a:buNone/>
            </a:pPr>
            <a:r>
              <a:rPr lang="is-IS" dirty="0"/>
              <a:t>„Ég er að velja saman ákveðna einstaklinga og smíða saman hóp sem getur náð ákveðnum árangri með eitthvað ákveðið markmið í huga, þú vinnur út frá hópnum í staðinn fyrir að vinna út frá viðfangsefninu.“ </a:t>
            </a:r>
          </a:p>
        </p:txBody>
      </p:sp>
      <p:sp>
        <p:nvSpPr>
          <p:cNvPr id="4" name="Content Placeholder 2">
            <a:extLst>
              <a:ext uri="{FF2B5EF4-FFF2-40B4-BE49-F238E27FC236}">
                <a16:creationId xmlns:a16="http://schemas.microsoft.com/office/drawing/2014/main" id="{FCC41862-1A77-F8A7-5A09-3B658EB3346E}"/>
              </a:ext>
            </a:extLst>
          </p:cNvPr>
          <p:cNvSpPr txBox="1">
            <a:spLocks/>
          </p:cNvSpPr>
          <p:nvPr/>
        </p:nvSpPr>
        <p:spPr>
          <a:xfrm>
            <a:off x="6352335" y="425949"/>
            <a:ext cx="3934665" cy="11619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9pPr>
          </a:lstStyle>
          <a:p>
            <a:pPr marL="0" indent="0">
              <a:buFont typeface="Arial" panose="020B0604020202020204" pitchFamily="34" charset="0"/>
              <a:buNone/>
            </a:pPr>
            <a:r>
              <a:rPr lang="is-IS" dirty="0"/>
              <a:t>„[…] í lokin þá skapast þetta traust að fara í djúpa vinnu og byggja þau upp og að þau séu í umræðum þar sem allir þora að taka þátt“ </a:t>
            </a:r>
          </a:p>
        </p:txBody>
      </p:sp>
      <p:sp>
        <p:nvSpPr>
          <p:cNvPr id="5" name="Content Placeholder 2">
            <a:extLst>
              <a:ext uri="{FF2B5EF4-FFF2-40B4-BE49-F238E27FC236}">
                <a16:creationId xmlns:a16="http://schemas.microsoft.com/office/drawing/2014/main" id="{F2AAA8A5-5941-F5CC-7ABC-069FA75EF006}"/>
              </a:ext>
            </a:extLst>
          </p:cNvPr>
          <p:cNvSpPr txBox="1">
            <a:spLocks/>
          </p:cNvSpPr>
          <p:nvPr/>
        </p:nvSpPr>
        <p:spPr>
          <a:xfrm>
            <a:off x="1603274" y="2157138"/>
            <a:ext cx="3991983" cy="12635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9pPr>
          </a:lstStyle>
          <a:p>
            <a:pPr marL="0" indent="0">
              <a:buFont typeface="Arial" panose="020B0604020202020204" pitchFamily="34" charset="0"/>
              <a:buNone/>
            </a:pPr>
            <a:r>
              <a:rPr lang="is-IS" dirty="0"/>
              <a:t>„[…] grunnurinn er alltaf þessi; að búa til traust og samtal og styrkja sjálfsmyndina þannig að þau séu öruggari með hvað þau vilja og þurfi ekki að fá utanaðkomandi samþykki eins mikið“ </a:t>
            </a:r>
          </a:p>
        </p:txBody>
      </p:sp>
      <p:sp>
        <p:nvSpPr>
          <p:cNvPr id="6" name="Content Placeholder 2">
            <a:extLst>
              <a:ext uri="{FF2B5EF4-FFF2-40B4-BE49-F238E27FC236}">
                <a16:creationId xmlns:a16="http://schemas.microsoft.com/office/drawing/2014/main" id="{D549C191-B2AE-C6EF-F9C9-40586363FF28}"/>
              </a:ext>
            </a:extLst>
          </p:cNvPr>
          <p:cNvSpPr txBox="1">
            <a:spLocks/>
          </p:cNvSpPr>
          <p:nvPr/>
        </p:nvSpPr>
        <p:spPr>
          <a:xfrm>
            <a:off x="6602784" y="2908056"/>
            <a:ext cx="4577836" cy="11619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Jost Medium" pitchFamily="2" charset="77"/>
                <a:ea typeface="Jost Medium" pitchFamily="2" charset="77"/>
                <a:cs typeface="+mn-cs"/>
              </a:defRPr>
            </a:lvl9pPr>
          </a:lstStyle>
          <a:p>
            <a:pPr marL="0" indent="0">
              <a:buFont typeface="Arial" panose="020B0604020202020204" pitchFamily="34" charset="0"/>
              <a:buNone/>
            </a:pPr>
            <a:endParaRPr lang="is-IS" dirty="0"/>
          </a:p>
        </p:txBody>
      </p:sp>
      <p:sp>
        <p:nvSpPr>
          <p:cNvPr id="8" name="TextBox 7">
            <a:extLst>
              <a:ext uri="{FF2B5EF4-FFF2-40B4-BE49-F238E27FC236}">
                <a16:creationId xmlns:a16="http://schemas.microsoft.com/office/drawing/2014/main" id="{5A8EC86C-860D-9B2B-F424-4BD858F51CE3}"/>
              </a:ext>
            </a:extLst>
          </p:cNvPr>
          <p:cNvSpPr txBox="1"/>
          <p:nvPr/>
        </p:nvSpPr>
        <p:spPr>
          <a:xfrm>
            <a:off x="6483536" y="2017018"/>
            <a:ext cx="4816331" cy="1477328"/>
          </a:xfrm>
          <a:prstGeom prst="rect">
            <a:avLst/>
          </a:prstGeom>
          <a:noFill/>
        </p:spPr>
        <p:txBody>
          <a:bodyPr wrap="square">
            <a:spAutoFit/>
          </a:bodyPr>
          <a:lstStyle/>
          <a:p>
            <a:r>
              <a:rPr lang="is-IS" dirty="0">
                <a:latin typeface="Jost Medium" panose="020B0604020202020204" charset="0"/>
                <a:ea typeface="Jost Medium" panose="020B0604020202020204" charset="0"/>
              </a:rPr>
              <a:t>„Þú getur nýtt verkfærið [hópinn] í alls konar aðstæðum en því fylgir ábyrgð, það fylgir ábyrgð að smíða hópinn og þú þarft að vera mjög meðvitaður um hvað þú ert að búa til og hvað þú vilt fá út úr þessu.“</a:t>
            </a:r>
          </a:p>
        </p:txBody>
      </p:sp>
      <p:sp>
        <p:nvSpPr>
          <p:cNvPr id="9" name="TextBox 8">
            <a:extLst>
              <a:ext uri="{FF2B5EF4-FFF2-40B4-BE49-F238E27FC236}">
                <a16:creationId xmlns:a16="http://schemas.microsoft.com/office/drawing/2014/main" id="{66498748-A791-342B-F490-C4781978990F}"/>
              </a:ext>
            </a:extLst>
          </p:cNvPr>
          <p:cNvSpPr txBox="1"/>
          <p:nvPr/>
        </p:nvSpPr>
        <p:spPr>
          <a:xfrm>
            <a:off x="646319" y="3940178"/>
            <a:ext cx="4215637" cy="1200329"/>
          </a:xfrm>
          <a:prstGeom prst="rect">
            <a:avLst/>
          </a:prstGeom>
          <a:noFill/>
        </p:spPr>
        <p:txBody>
          <a:bodyPr wrap="square">
            <a:spAutoFit/>
          </a:bodyPr>
          <a:lstStyle/>
          <a:p>
            <a:r>
              <a:rPr lang="is-IS" dirty="0">
                <a:latin typeface="Jost Medium" panose="020B0604020202020204" charset="0"/>
                <a:ea typeface="Jost Medium" panose="020B0604020202020204" charset="0"/>
              </a:rPr>
              <a:t>„Þú ert að gefa þeim verkfæri til að vera sjálf með stjórnina, þannig að þú lærir eitthvað af því og það skilur eitthvað eftir sig“</a:t>
            </a:r>
          </a:p>
        </p:txBody>
      </p:sp>
      <p:sp>
        <p:nvSpPr>
          <p:cNvPr id="10" name="TextBox 9">
            <a:extLst>
              <a:ext uri="{FF2B5EF4-FFF2-40B4-BE49-F238E27FC236}">
                <a16:creationId xmlns:a16="http://schemas.microsoft.com/office/drawing/2014/main" id="{56B24036-331B-4A1B-07DC-C610592B5FFF}"/>
              </a:ext>
            </a:extLst>
          </p:cNvPr>
          <p:cNvSpPr txBox="1"/>
          <p:nvPr/>
        </p:nvSpPr>
        <p:spPr>
          <a:xfrm>
            <a:off x="6781698" y="3940178"/>
            <a:ext cx="3588327" cy="1477328"/>
          </a:xfrm>
          <a:prstGeom prst="rect">
            <a:avLst/>
          </a:prstGeom>
          <a:noFill/>
        </p:spPr>
        <p:txBody>
          <a:bodyPr wrap="square">
            <a:spAutoFit/>
          </a:bodyPr>
          <a:lstStyle/>
          <a:p>
            <a:r>
              <a:rPr lang="is-IS" dirty="0">
                <a:latin typeface="Jost Medium" panose="020B0604020202020204" charset="0"/>
                <a:ea typeface="Jost Medium" panose="020B0604020202020204" charset="0"/>
              </a:rPr>
              <a:t>„Ef þú ert ekki með einstakling [hópleiðara] sem er tilbúinn að horfast í augu við sjálfan sig þá hefur hann ekkert að gera með að vera með hóp.“</a:t>
            </a:r>
          </a:p>
        </p:txBody>
      </p:sp>
      <p:sp>
        <p:nvSpPr>
          <p:cNvPr id="11" name="TextBox 10">
            <a:extLst>
              <a:ext uri="{FF2B5EF4-FFF2-40B4-BE49-F238E27FC236}">
                <a16:creationId xmlns:a16="http://schemas.microsoft.com/office/drawing/2014/main" id="{36CFD7B2-CB75-0072-F86B-91F5CAA72B69}"/>
              </a:ext>
            </a:extLst>
          </p:cNvPr>
          <p:cNvSpPr txBox="1"/>
          <p:nvPr/>
        </p:nvSpPr>
        <p:spPr>
          <a:xfrm>
            <a:off x="249382" y="5863338"/>
            <a:ext cx="11530992" cy="461665"/>
          </a:xfrm>
          <a:prstGeom prst="rect">
            <a:avLst/>
          </a:prstGeom>
          <a:noFill/>
        </p:spPr>
        <p:txBody>
          <a:bodyPr wrap="square">
            <a:spAutoFit/>
          </a:bodyPr>
          <a:lstStyle/>
          <a:p>
            <a:r>
              <a:rPr lang="is-IS" sz="2400" dirty="0">
                <a:latin typeface="Jost Medium" panose="020B0604020202020204" charset="0"/>
                <a:ea typeface="Jost Medium" panose="020B0604020202020204" charset="0"/>
              </a:rPr>
              <a:t>	Þetta er bara lengdin og tíminn, þetta er bara: tíminn er vinur þinn í þessu.</a:t>
            </a:r>
          </a:p>
        </p:txBody>
      </p:sp>
    </p:spTree>
    <p:extLst>
      <p:ext uri="{BB962C8B-B14F-4D97-AF65-F5344CB8AC3E}">
        <p14:creationId xmlns:p14="http://schemas.microsoft.com/office/powerpoint/2010/main" val="2442704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AC55F-29DC-05A9-0870-0B810DA5D59B}"/>
              </a:ext>
            </a:extLst>
          </p:cNvPr>
          <p:cNvSpPr>
            <a:spLocks noGrp="1"/>
          </p:cNvSpPr>
          <p:nvPr>
            <p:ph type="title"/>
          </p:nvPr>
        </p:nvSpPr>
        <p:spPr/>
        <p:txBody>
          <a:bodyPr/>
          <a:lstStyle/>
          <a:p>
            <a:r>
              <a:rPr lang="is-IS" dirty="0"/>
              <a:t>Hvað segja niðurstöðurnar? </a:t>
            </a:r>
          </a:p>
        </p:txBody>
      </p:sp>
      <p:sp>
        <p:nvSpPr>
          <p:cNvPr id="3" name="Content Placeholder 2">
            <a:extLst>
              <a:ext uri="{FF2B5EF4-FFF2-40B4-BE49-F238E27FC236}">
                <a16:creationId xmlns:a16="http://schemas.microsoft.com/office/drawing/2014/main" id="{6C339A7D-700D-A552-2906-0872BC71CCD4}"/>
              </a:ext>
            </a:extLst>
          </p:cNvPr>
          <p:cNvSpPr>
            <a:spLocks noGrp="1"/>
          </p:cNvSpPr>
          <p:nvPr>
            <p:ph idx="1"/>
          </p:nvPr>
        </p:nvSpPr>
        <p:spPr>
          <a:xfrm>
            <a:off x="617620" y="2133600"/>
            <a:ext cx="9725915" cy="2784763"/>
          </a:xfrm>
        </p:spPr>
        <p:txBody>
          <a:bodyPr/>
          <a:lstStyle/>
          <a:p>
            <a:pPr>
              <a:lnSpc>
                <a:spcPct val="107000"/>
              </a:lnSpc>
              <a:spcAft>
                <a:spcPts val="800"/>
              </a:spcAft>
            </a:pPr>
            <a:r>
              <a:rPr lang="is-IS" sz="1800" kern="100" dirty="0">
                <a:effectLst/>
                <a:latin typeface="Jost Medium" panose="020B0604020202020204" charset="0"/>
                <a:ea typeface="Jost Medium" panose="020B0604020202020204" charset="0"/>
                <a:cs typeface="Times New Roman" panose="02020603050405020304" pitchFamily="18" charset="0"/>
              </a:rPr>
              <a:t>Hópastarf getur bætt líðan, sjálfsmynd og félagsfærni unglinga</a:t>
            </a:r>
          </a:p>
          <a:p>
            <a:pPr>
              <a:lnSpc>
                <a:spcPct val="107000"/>
              </a:lnSpc>
              <a:spcAft>
                <a:spcPts val="800"/>
              </a:spcAft>
            </a:pPr>
            <a:r>
              <a:rPr lang="is-IS" sz="1800" kern="100" dirty="0">
                <a:effectLst/>
                <a:latin typeface="Jost Medium" panose="020B0604020202020204" charset="0"/>
                <a:ea typeface="Jost Medium" panose="020B0604020202020204" charset="0"/>
                <a:cs typeface="Times New Roman" panose="02020603050405020304" pitchFamily="18" charset="0"/>
              </a:rPr>
              <a:t>Áhrifin birtast strax – en haldast aðeins með eftirfylgni</a:t>
            </a:r>
          </a:p>
          <a:p>
            <a:pPr>
              <a:lnSpc>
                <a:spcPct val="107000"/>
              </a:lnSpc>
              <a:spcAft>
                <a:spcPts val="800"/>
              </a:spcAft>
            </a:pPr>
            <a:r>
              <a:rPr lang="is-IS" sz="1800" kern="100" dirty="0">
                <a:effectLst/>
                <a:latin typeface="Jost Medium" panose="020B0604020202020204" charset="0"/>
                <a:ea typeface="Jost Medium" panose="020B0604020202020204" charset="0"/>
                <a:cs typeface="Times New Roman" panose="02020603050405020304" pitchFamily="18" charset="0"/>
              </a:rPr>
              <a:t>Öruggt rými, tengsl og traust eru forsenda árangurs</a:t>
            </a:r>
          </a:p>
          <a:p>
            <a:pPr>
              <a:lnSpc>
                <a:spcPct val="107000"/>
              </a:lnSpc>
              <a:spcAft>
                <a:spcPts val="800"/>
              </a:spcAft>
            </a:pPr>
            <a:r>
              <a:rPr lang="is-IS" sz="1800" kern="100" dirty="0">
                <a:effectLst/>
                <a:latin typeface="Jost Medium" panose="020B0604020202020204" charset="0"/>
                <a:ea typeface="Jost Medium" panose="020B0604020202020204" charset="0"/>
                <a:cs typeface="Times New Roman" panose="02020603050405020304" pitchFamily="18" charset="0"/>
              </a:rPr>
              <a:t>Hópurinn er vettvangur valdeflingar – ekki meðferðarúrræði</a:t>
            </a:r>
          </a:p>
          <a:p>
            <a:pPr>
              <a:lnSpc>
                <a:spcPct val="107000"/>
              </a:lnSpc>
              <a:spcAft>
                <a:spcPts val="800"/>
              </a:spcAft>
            </a:pPr>
            <a:r>
              <a:rPr lang="is-IS" sz="1800" kern="100" dirty="0">
                <a:effectLst/>
                <a:latin typeface="Jost Medium" panose="020B0604020202020204" charset="0"/>
                <a:ea typeface="Jost Medium" panose="020B0604020202020204" charset="0"/>
                <a:cs typeface="Times New Roman" panose="02020603050405020304" pitchFamily="18" charset="0"/>
              </a:rPr>
              <a:t>Starfið virðist hafa skýrt forvarnargildi</a:t>
            </a:r>
            <a:endParaRPr lang="is-IS" dirty="0"/>
          </a:p>
        </p:txBody>
      </p:sp>
    </p:spTree>
    <p:extLst>
      <p:ext uri="{BB962C8B-B14F-4D97-AF65-F5344CB8AC3E}">
        <p14:creationId xmlns:p14="http://schemas.microsoft.com/office/powerpoint/2010/main" val="1138980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12532</TotalTime>
  <Words>2990</Words>
  <Application>Microsoft Office PowerPoint</Application>
  <PresentationFormat>Widescreen</PresentationFormat>
  <Paragraphs>173</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Jost Medium</vt:lpstr>
      <vt:lpstr>Jost SemiBold</vt:lpstr>
      <vt:lpstr>Office Theme</vt:lpstr>
      <vt:lpstr>„Tíminn er vinur þinn í þessu“ </vt:lpstr>
      <vt:lpstr>Kveikjan að verkefninu</vt:lpstr>
      <vt:lpstr>Fræðilegt bakland</vt:lpstr>
      <vt:lpstr>Aðferðafræði</vt:lpstr>
      <vt:lpstr>Megindlegar niðurstöður – T-próf</vt:lpstr>
      <vt:lpstr>Megindlegar niðurstöður - ANOVA</vt:lpstr>
      <vt:lpstr>Eigindlegar niðurstöður - þemu</vt:lpstr>
      <vt:lpstr>PowerPoint Presentation</vt:lpstr>
      <vt:lpstr>Hvað segja niðurstöðurnar? </vt:lpstr>
      <vt:lpstr>Lokaorð</vt:lpstr>
      <vt:lpstr>Burðarheimildir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Hafsteinn Sv. Hafsteinsson</dc:creator>
  <cp:lastModifiedBy>Ása Kristín Einarsdóttir</cp:lastModifiedBy>
  <cp:revision>35</cp:revision>
  <dcterms:created xsi:type="dcterms:W3CDTF">2021-06-02T15:18:55Z</dcterms:created>
  <dcterms:modified xsi:type="dcterms:W3CDTF">2025-05-07T10:36:39Z</dcterms:modified>
</cp:coreProperties>
</file>