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37" r:id="rId1"/>
  </p:sldMasterIdLst>
  <p:notesMasterIdLst>
    <p:notesMasterId r:id="rId20"/>
  </p:notesMasterIdLst>
  <p:sldIdLst>
    <p:sldId id="297" r:id="rId2"/>
    <p:sldId id="266" r:id="rId3"/>
    <p:sldId id="285" r:id="rId4"/>
    <p:sldId id="293" r:id="rId5"/>
    <p:sldId id="294" r:id="rId6"/>
    <p:sldId id="284" r:id="rId7"/>
    <p:sldId id="329" r:id="rId8"/>
    <p:sldId id="282" r:id="rId9"/>
    <p:sldId id="304" r:id="rId10"/>
    <p:sldId id="300" r:id="rId11"/>
    <p:sldId id="331" r:id="rId12"/>
    <p:sldId id="330" r:id="rId13"/>
    <p:sldId id="306" r:id="rId14"/>
    <p:sldId id="305" r:id="rId15"/>
    <p:sldId id="310" r:id="rId16"/>
    <p:sldId id="311" r:id="rId17"/>
    <p:sldId id="308" r:id="rId18"/>
    <p:sldId id="30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gríður Sigurðardóttir" initials="SS" lastIdx="1" clrIdx="0">
    <p:extLst/>
  </p:cmAuthor>
  <p:cmAuthor id="2" name="Sigríður Sigurðardóttir" initials="SS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76"/>
    <p:restoredTop sz="95179"/>
  </p:normalViewPr>
  <p:slideViewPr>
    <p:cSldViewPr snapToGrid="0" snapToObjects="1">
      <p:cViewPr varScale="1">
        <p:scale>
          <a:sx n="67" d="100"/>
          <a:sy n="67" d="100"/>
        </p:scale>
        <p:origin x="-108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F5F80D-935A-F14D-BB10-1381084DB2E3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</dgm:pt>
    <dgm:pt modelId="{EB8D1136-5E07-C742-B580-36890A575A28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err="1"/>
            <a:t>Stefna</a:t>
          </a:r>
          <a:r>
            <a:rPr lang="en-US"/>
            <a:t> </a:t>
          </a:r>
          <a:r>
            <a:rPr lang="en-US" err="1"/>
            <a:t>og</a:t>
          </a:r>
          <a:r>
            <a:rPr lang="en-US"/>
            <a:t> </a:t>
          </a:r>
          <a:r>
            <a:rPr lang="en-US" err="1"/>
            <a:t>markmið</a:t>
          </a:r>
          <a:endParaRPr lang="en-US"/>
        </a:p>
      </dgm:t>
    </dgm:pt>
    <dgm:pt modelId="{034D6FD5-2D8B-1146-B6A8-DC95DEE2D98E}" type="parTrans" cxnId="{6EEADA7B-8D69-DE43-AD2A-0BDCF4BC2CCB}">
      <dgm:prSet/>
      <dgm:spPr/>
      <dgm:t>
        <a:bodyPr/>
        <a:lstStyle/>
        <a:p>
          <a:endParaRPr lang="en-US"/>
        </a:p>
      </dgm:t>
    </dgm:pt>
    <dgm:pt modelId="{DB9368A9-FAC0-B749-8CB1-8F7D5AE15655}" type="sibTrans" cxnId="{6EEADA7B-8D69-DE43-AD2A-0BDCF4BC2CCB}">
      <dgm:prSet/>
      <dgm:spPr/>
      <dgm:t>
        <a:bodyPr/>
        <a:lstStyle/>
        <a:p>
          <a:endParaRPr lang="en-US"/>
        </a:p>
      </dgm:t>
    </dgm:pt>
    <dgm:pt modelId="{7F8A0740-AC80-ED47-B9CD-C287F1C55817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err="1"/>
            <a:t>Viðfangsefni</a:t>
          </a:r>
          <a:r>
            <a:rPr lang="en-US"/>
            <a:t> </a:t>
          </a:r>
          <a:r>
            <a:rPr lang="en-US" err="1"/>
            <a:t>innra</a:t>
          </a:r>
          <a:r>
            <a:rPr lang="en-US"/>
            <a:t> mats</a:t>
          </a:r>
        </a:p>
      </dgm:t>
    </dgm:pt>
    <dgm:pt modelId="{EEA29D2B-66E9-5E4E-9D34-EF2221D90894}" type="parTrans" cxnId="{CC7B06DA-F5D9-2D49-BAAF-488D27C7F4CA}">
      <dgm:prSet/>
      <dgm:spPr/>
      <dgm:t>
        <a:bodyPr/>
        <a:lstStyle/>
        <a:p>
          <a:endParaRPr lang="en-US"/>
        </a:p>
      </dgm:t>
    </dgm:pt>
    <dgm:pt modelId="{579B07CE-2D76-7645-9626-BAD1EE30DE63}" type="sibTrans" cxnId="{CC7B06DA-F5D9-2D49-BAAF-488D27C7F4CA}">
      <dgm:prSet/>
      <dgm:spPr/>
      <dgm:t>
        <a:bodyPr/>
        <a:lstStyle/>
        <a:p>
          <a:endParaRPr lang="en-US"/>
        </a:p>
      </dgm:t>
    </dgm:pt>
    <dgm:pt modelId="{C7BD47A1-6519-A14B-8820-13AFE1954659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err="1"/>
            <a:t>Gagnaöflun</a:t>
          </a:r>
          <a:endParaRPr lang="en-US"/>
        </a:p>
      </dgm:t>
    </dgm:pt>
    <dgm:pt modelId="{95F20859-5583-D74F-BE54-4F142B5EC173}" type="parTrans" cxnId="{AEFC144F-3005-AD42-9D7D-133724E7247F}">
      <dgm:prSet/>
      <dgm:spPr/>
      <dgm:t>
        <a:bodyPr/>
        <a:lstStyle/>
        <a:p>
          <a:endParaRPr lang="en-US"/>
        </a:p>
      </dgm:t>
    </dgm:pt>
    <dgm:pt modelId="{60590C3E-7E29-A940-8F3C-7B874EDEF395}" type="sibTrans" cxnId="{AEFC144F-3005-AD42-9D7D-133724E7247F}">
      <dgm:prSet/>
      <dgm:spPr/>
      <dgm:t>
        <a:bodyPr/>
        <a:lstStyle/>
        <a:p>
          <a:endParaRPr lang="en-US"/>
        </a:p>
      </dgm:t>
    </dgm:pt>
    <dgm:pt modelId="{0C4AA76D-1F55-964B-A502-26D1F98484AD}" type="pres">
      <dgm:prSet presAssocID="{17F5F80D-935A-F14D-BB10-1381084DB2E3}" presName="Name0" presStyleCnt="0">
        <dgm:presLayoutVars>
          <dgm:dir/>
          <dgm:resizeHandles val="exact"/>
        </dgm:presLayoutVars>
      </dgm:prSet>
      <dgm:spPr/>
    </dgm:pt>
    <dgm:pt modelId="{0542B5BF-E259-2948-AA94-AD0015B57F16}" type="pres">
      <dgm:prSet presAssocID="{EB8D1136-5E07-C742-B580-36890A575A2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D98C60FA-7D3E-704C-98FF-EB576575D314}" type="pres">
      <dgm:prSet presAssocID="{DB9368A9-FAC0-B749-8CB1-8F7D5AE15655}" presName="sibTrans" presStyleLbl="sibTrans2D1" presStyleIdx="0" presStyleCnt="2"/>
      <dgm:spPr/>
      <dgm:t>
        <a:bodyPr/>
        <a:lstStyle/>
        <a:p>
          <a:endParaRPr lang="is-IS"/>
        </a:p>
      </dgm:t>
    </dgm:pt>
    <dgm:pt modelId="{AD81A6E8-0526-C045-BCC3-6B8C76C7F23B}" type="pres">
      <dgm:prSet presAssocID="{DB9368A9-FAC0-B749-8CB1-8F7D5AE15655}" presName="connectorText" presStyleLbl="sibTrans2D1" presStyleIdx="0" presStyleCnt="2"/>
      <dgm:spPr/>
      <dgm:t>
        <a:bodyPr/>
        <a:lstStyle/>
        <a:p>
          <a:endParaRPr lang="is-IS"/>
        </a:p>
      </dgm:t>
    </dgm:pt>
    <dgm:pt modelId="{37417F69-720A-A945-AFF0-2062EB77132E}" type="pres">
      <dgm:prSet presAssocID="{7F8A0740-AC80-ED47-B9CD-C287F1C5581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F191C979-2A16-8A47-9FB0-FC4B2FB0E5AE}" type="pres">
      <dgm:prSet presAssocID="{579B07CE-2D76-7645-9626-BAD1EE30DE63}" presName="sibTrans" presStyleLbl="sibTrans2D1" presStyleIdx="1" presStyleCnt="2"/>
      <dgm:spPr/>
      <dgm:t>
        <a:bodyPr/>
        <a:lstStyle/>
        <a:p>
          <a:endParaRPr lang="is-IS"/>
        </a:p>
      </dgm:t>
    </dgm:pt>
    <dgm:pt modelId="{34B03950-8452-0343-827C-B3E151EEF2F6}" type="pres">
      <dgm:prSet presAssocID="{579B07CE-2D76-7645-9626-BAD1EE30DE63}" presName="connectorText" presStyleLbl="sibTrans2D1" presStyleIdx="1" presStyleCnt="2"/>
      <dgm:spPr/>
      <dgm:t>
        <a:bodyPr/>
        <a:lstStyle/>
        <a:p>
          <a:endParaRPr lang="is-IS"/>
        </a:p>
      </dgm:t>
    </dgm:pt>
    <dgm:pt modelId="{F84A296F-F57F-6343-9B8B-B192EA08AFBB}" type="pres">
      <dgm:prSet presAssocID="{C7BD47A1-6519-A14B-8820-13AFE195465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</dgm:ptLst>
  <dgm:cxnLst>
    <dgm:cxn modelId="{01BD78B5-CEC2-8548-B746-BD9FD8B5A707}" type="presOf" srcId="{17F5F80D-935A-F14D-BB10-1381084DB2E3}" destId="{0C4AA76D-1F55-964B-A502-26D1F98484AD}" srcOrd="0" destOrd="0" presId="urn:microsoft.com/office/officeart/2005/8/layout/process1"/>
    <dgm:cxn modelId="{6EEADA7B-8D69-DE43-AD2A-0BDCF4BC2CCB}" srcId="{17F5F80D-935A-F14D-BB10-1381084DB2E3}" destId="{EB8D1136-5E07-C742-B580-36890A575A28}" srcOrd="0" destOrd="0" parTransId="{034D6FD5-2D8B-1146-B6A8-DC95DEE2D98E}" sibTransId="{DB9368A9-FAC0-B749-8CB1-8F7D5AE15655}"/>
    <dgm:cxn modelId="{CC7B06DA-F5D9-2D49-BAAF-488D27C7F4CA}" srcId="{17F5F80D-935A-F14D-BB10-1381084DB2E3}" destId="{7F8A0740-AC80-ED47-B9CD-C287F1C55817}" srcOrd="1" destOrd="0" parTransId="{EEA29D2B-66E9-5E4E-9D34-EF2221D90894}" sibTransId="{579B07CE-2D76-7645-9626-BAD1EE30DE63}"/>
    <dgm:cxn modelId="{AFFF2632-E078-294B-8EB1-14E10C6874AA}" type="presOf" srcId="{DB9368A9-FAC0-B749-8CB1-8F7D5AE15655}" destId="{D98C60FA-7D3E-704C-98FF-EB576575D314}" srcOrd="0" destOrd="0" presId="urn:microsoft.com/office/officeart/2005/8/layout/process1"/>
    <dgm:cxn modelId="{E7587752-EE5A-F84B-A2ED-BD5019886B00}" type="presOf" srcId="{EB8D1136-5E07-C742-B580-36890A575A28}" destId="{0542B5BF-E259-2948-AA94-AD0015B57F16}" srcOrd="0" destOrd="0" presId="urn:microsoft.com/office/officeart/2005/8/layout/process1"/>
    <dgm:cxn modelId="{7E5BF5DB-536F-5D45-9D78-1538539F2DAF}" type="presOf" srcId="{C7BD47A1-6519-A14B-8820-13AFE1954659}" destId="{F84A296F-F57F-6343-9B8B-B192EA08AFBB}" srcOrd="0" destOrd="0" presId="urn:microsoft.com/office/officeart/2005/8/layout/process1"/>
    <dgm:cxn modelId="{F7243C07-834D-B944-A678-3708530E18FC}" type="presOf" srcId="{579B07CE-2D76-7645-9626-BAD1EE30DE63}" destId="{34B03950-8452-0343-827C-B3E151EEF2F6}" srcOrd="1" destOrd="0" presId="urn:microsoft.com/office/officeart/2005/8/layout/process1"/>
    <dgm:cxn modelId="{23CC7F8A-2FC2-3646-AD17-28DDDB627B9B}" type="presOf" srcId="{DB9368A9-FAC0-B749-8CB1-8F7D5AE15655}" destId="{AD81A6E8-0526-C045-BCC3-6B8C76C7F23B}" srcOrd="1" destOrd="0" presId="urn:microsoft.com/office/officeart/2005/8/layout/process1"/>
    <dgm:cxn modelId="{F3D27C0E-7FDC-0E4E-A69B-E0E27D21C8F0}" type="presOf" srcId="{579B07CE-2D76-7645-9626-BAD1EE30DE63}" destId="{F191C979-2A16-8A47-9FB0-FC4B2FB0E5AE}" srcOrd="0" destOrd="0" presId="urn:microsoft.com/office/officeart/2005/8/layout/process1"/>
    <dgm:cxn modelId="{759B2D0F-D560-B242-A9B8-D60C0E327438}" type="presOf" srcId="{7F8A0740-AC80-ED47-B9CD-C287F1C55817}" destId="{37417F69-720A-A945-AFF0-2062EB77132E}" srcOrd="0" destOrd="0" presId="urn:microsoft.com/office/officeart/2005/8/layout/process1"/>
    <dgm:cxn modelId="{AEFC144F-3005-AD42-9D7D-133724E7247F}" srcId="{17F5F80D-935A-F14D-BB10-1381084DB2E3}" destId="{C7BD47A1-6519-A14B-8820-13AFE1954659}" srcOrd="2" destOrd="0" parTransId="{95F20859-5583-D74F-BE54-4F142B5EC173}" sibTransId="{60590C3E-7E29-A940-8F3C-7B874EDEF395}"/>
    <dgm:cxn modelId="{387E7EDF-6A01-8F41-9D78-055AFD6473FB}" type="presParOf" srcId="{0C4AA76D-1F55-964B-A502-26D1F98484AD}" destId="{0542B5BF-E259-2948-AA94-AD0015B57F16}" srcOrd="0" destOrd="0" presId="urn:microsoft.com/office/officeart/2005/8/layout/process1"/>
    <dgm:cxn modelId="{F0F5C515-C714-804E-B1DA-176D675A5AA3}" type="presParOf" srcId="{0C4AA76D-1F55-964B-A502-26D1F98484AD}" destId="{D98C60FA-7D3E-704C-98FF-EB576575D314}" srcOrd="1" destOrd="0" presId="urn:microsoft.com/office/officeart/2005/8/layout/process1"/>
    <dgm:cxn modelId="{5CC1FE69-422E-C140-89AC-587C720E8A21}" type="presParOf" srcId="{D98C60FA-7D3E-704C-98FF-EB576575D314}" destId="{AD81A6E8-0526-C045-BCC3-6B8C76C7F23B}" srcOrd="0" destOrd="0" presId="urn:microsoft.com/office/officeart/2005/8/layout/process1"/>
    <dgm:cxn modelId="{8CEF92EE-C0BE-2C41-A6F3-EA7F030378A1}" type="presParOf" srcId="{0C4AA76D-1F55-964B-A502-26D1F98484AD}" destId="{37417F69-720A-A945-AFF0-2062EB77132E}" srcOrd="2" destOrd="0" presId="urn:microsoft.com/office/officeart/2005/8/layout/process1"/>
    <dgm:cxn modelId="{72CEB09C-FF03-F74E-AE90-BC284B6B113D}" type="presParOf" srcId="{0C4AA76D-1F55-964B-A502-26D1F98484AD}" destId="{F191C979-2A16-8A47-9FB0-FC4B2FB0E5AE}" srcOrd="3" destOrd="0" presId="urn:microsoft.com/office/officeart/2005/8/layout/process1"/>
    <dgm:cxn modelId="{CF9E9DDF-22C2-4048-95DF-F845A6EF4B20}" type="presParOf" srcId="{F191C979-2A16-8A47-9FB0-FC4B2FB0E5AE}" destId="{34B03950-8452-0343-827C-B3E151EEF2F6}" srcOrd="0" destOrd="0" presId="urn:microsoft.com/office/officeart/2005/8/layout/process1"/>
    <dgm:cxn modelId="{B59FFE68-F576-2742-A43D-FA6D9C79D3B3}" type="presParOf" srcId="{0C4AA76D-1F55-964B-A502-26D1F98484AD}" destId="{F84A296F-F57F-6343-9B8B-B192EA08AFB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2B5BF-E259-2948-AA94-AD0015B57F16}">
      <dsp:nvSpPr>
        <dsp:cNvPr id="0" name=""/>
        <dsp:cNvSpPr/>
      </dsp:nvSpPr>
      <dsp:spPr>
        <a:xfrm>
          <a:off x="7835" y="1186200"/>
          <a:ext cx="2342033" cy="140522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err="1"/>
            <a:t>Stefna</a:t>
          </a:r>
          <a:r>
            <a:rPr lang="en-US" sz="2600" kern="1200"/>
            <a:t> </a:t>
          </a:r>
          <a:r>
            <a:rPr lang="en-US" sz="2600" kern="1200" err="1"/>
            <a:t>og</a:t>
          </a:r>
          <a:r>
            <a:rPr lang="en-US" sz="2600" kern="1200"/>
            <a:t> </a:t>
          </a:r>
          <a:r>
            <a:rPr lang="en-US" sz="2600" kern="1200" err="1"/>
            <a:t>markmið</a:t>
          </a:r>
          <a:endParaRPr lang="en-US" sz="2600" kern="1200"/>
        </a:p>
      </dsp:txBody>
      <dsp:txXfrm>
        <a:off x="48992" y="1227357"/>
        <a:ext cx="2259719" cy="1322906"/>
      </dsp:txXfrm>
    </dsp:sp>
    <dsp:sp modelId="{D98C60FA-7D3E-704C-98FF-EB576575D314}">
      <dsp:nvSpPr>
        <dsp:cNvPr id="0" name=""/>
        <dsp:cNvSpPr/>
      </dsp:nvSpPr>
      <dsp:spPr>
        <a:xfrm>
          <a:off x="2584072" y="1598398"/>
          <a:ext cx="496511" cy="580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2584072" y="1714563"/>
        <a:ext cx="347558" cy="348494"/>
      </dsp:txXfrm>
    </dsp:sp>
    <dsp:sp modelId="{37417F69-720A-A945-AFF0-2062EB77132E}">
      <dsp:nvSpPr>
        <dsp:cNvPr id="0" name=""/>
        <dsp:cNvSpPr/>
      </dsp:nvSpPr>
      <dsp:spPr>
        <a:xfrm>
          <a:off x="3286683" y="1186200"/>
          <a:ext cx="2342033" cy="140522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err="1"/>
            <a:t>Viðfangsefni</a:t>
          </a:r>
          <a:r>
            <a:rPr lang="en-US" sz="2600" kern="1200"/>
            <a:t> </a:t>
          </a:r>
          <a:r>
            <a:rPr lang="en-US" sz="2600" kern="1200" err="1"/>
            <a:t>innra</a:t>
          </a:r>
          <a:r>
            <a:rPr lang="en-US" sz="2600" kern="1200"/>
            <a:t> mats</a:t>
          </a:r>
        </a:p>
      </dsp:txBody>
      <dsp:txXfrm>
        <a:off x="3327840" y="1227357"/>
        <a:ext cx="2259719" cy="1322906"/>
      </dsp:txXfrm>
    </dsp:sp>
    <dsp:sp modelId="{F191C979-2A16-8A47-9FB0-FC4B2FB0E5AE}">
      <dsp:nvSpPr>
        <dsp:cNvPr id="0" name=""/>
        <dsp:cNvSpPr/>
      </dsp:nvSpPr>
      <dsp:spPr>
        <a:xfrm>
          <a:off x="5862920" y="1598398"/>
          <a:ext cx="496511" cy="580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862920" y="1714563"/>
        <a:ext cx="347558" cy="348494"/>
      </dsp:txXfrm>
    </dsp:sp>
    <dsp:sp modelId="{F84A296F-F57F-6343-9B8B-B192EA08AFBB}">
      <dsp:nvSpPr>
        <dsp:cNvPr id="0" name=""/>
        <dsp:cNvSpPr/>
      </dsp:nvSpPr>
      <dsp:spPr>
        <a:xfrm>
          <a:off x="6565530" y="1186200"/>
          <a:ext cx="2342033" cy="140522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err="1"/>
            <a:t>Gagnaöflun</a:t>
          </a:r>
          <a:endParaRPr lang="en-US" sz="2600" kern="1200"/>
        </a:p>
      </dsp:txBody>
      <dsp:txXfrm>
        <a:off x="6606687" y="1227357"/>
        <a:ext cx="2259719" cy="1322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7888C-FE97-DE41-A885-CC9578CA6EB9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69ED3-AE54-DE4C-B301-E547D46E2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0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68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Einungis brot af áætluninni.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54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31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49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41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69ED3-AE54-DE4C-B301-E547D46E2E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2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6007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391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004605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0017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10088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638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58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0145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6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8169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1706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1026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82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5809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5737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5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  <p:sldLayoutId id="2147484549" r:id="rId12"/>
    <p:sldLayoutId id="2147484550" r:id="rId13"/>
    <p:sldLayoutId id="2147484551" r:id="rId14"/>
    <p:sldLayoutId id="2147484552" r:id="rId15"/>
    <p:sldLayoutId id="214748455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Innra</a:t>
            </a:r>
            <a:r>
              <a:rPr lang="en-US" dirty="0"/>
              <a:t> mats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skóla</a:t>
            </a:r>
            <a:r>
              <a:rPr lang="en-US" dirty="0"/>
              <a:t>-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frístundastarfi</a:t>
            </a:r>
            <a:r>
              <a:rPr lang="en-US" dirty="0"/>
              <a:t>, </a:t>
            </a:r>
            <a:r>
              <a:rPr lang="en-US" dirty="0" err="1"/>
              <a:t>hluti</a:t>
            </a:r>
            <a:r>
              <a:rPr lang="en-US" dirty="0"/>
              <a:t> II:</a:t>
            </a:r>
            <a:br>
              <a:rPr lang="en-US" dirty="0"/>
            </a:br>
            <a:r>
              <a:rPr lang="en-US" dirty="0" err="1"/>
              <a:t>Framkvæmd</a:t>
            </a:r>
            <a:r>
              <a:rPr lang="en-US" dirty="0"/>
              <a:t> </a:t>
            </a:r>
            <a:r>
              <a:rPr lang="en-US" dirty="0" err="1"/>
              <a:t>innra</a:t>
            </a:r>
            <a:r>
              <a:rPr lang="en-US" dirty="0"/>
              <a:t> mats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err="1"/>
              <a:t>Unnið</a:t>
            </a:r>
            <a:r>
              <a:rPr lang="en-US"/>
              <a:t> </a:t>
            </a:r>
            <a:r>
              <a:rPr lang="en-US" err="1"/>
              <a:t>fyrir</a:t>
            </a:r>
            <a:r>
              <a:rPr lang="en-US"/>
              <a:t> </a:t>
            </a:r>
            <a:r>
              <a:rPr lang="en-US" err="1"/>
              <a:t>Reykjavíkurborg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janúar</a:t>
            </a:r>
            <a:r>
              <a:rPr lang="en-US"/>
              <a:t> 2018</a:t>
            </a:r>
          </a:p>
          <a:p>
            <a:r>
              <a:rPr lang="en-US"/>
              <a:t>Sigríður Sigurðardóttir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8EB2500D-0141-8643-A610-64CFE791F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9"/>
    </mc:Choice>
    <mc:Fallback xmlns="">
      <p:transition spd="slow" advTm="27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43791F-80E9-C047-B90E-69021FC6F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Gagnaöflun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xmlns="" id="{98EFFCEB-4000-7940-A686-780D93208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55114" y="2133600"/>
            <a:ext cx="8583597" cy="37782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89BA2EE-BF0B-7D40-8989-F666A8ED3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8"/>
    </mc:Choice>
    <mc:Fallback xmlns="">
      <p:transition spd="slow" advTm="3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greina</a:t>
            </a:r>
            <a:r>
              <a:rPr lang="en-US" dirty="0"/>
              <a:t> </a:t>
            </a:r>
            <a:r>
              <a:rPr lang="en-US" dirty="0" err="1"/>
              <a:t>fyrirliggjandi</a:t>
            </a:r>
            <a:r>
              <a:rPr lang="en-US" dirty="0"/>
              <a:t> </a:t>
            </a:r>
            <a:r>
              <a:rPr lang="en-US" dirty="0" err="1"/>
              <a:t>gögn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s-IS" b="1" dirty="0"/>
              <a:t>Grunnskóli:</a:t>
            </a:r>
          </a:p>
          <a:p>
            <a:r>
              <a:rPr lang="is-IS" sz="1600" dirty="0"/>
              <a:t>Niðurstöður ýmis konar námsmats</a:t>
            </a:r>
          </a:p>
          <a:p>
            <a:r>
              <a:rPr lang="is-IS" sz="1600" dirty="0"/>
              <a:t>Framfarir nemenda</a:t>
            </a:r>
            <a:endParaRPr lang="en-US" sz="1600" dirty="0"/>
          </a:p>
          <a:p>
            <a:pPr lvl="0"/>
            <a:r>
              <a:rPr lang="is-IS" sz="1600" dirty="0"/>
              <a:t>Ástundun/mætingar</a:t>
            </a:r>
            <a:endParaRPr lang="en-US" sz="1600" dirty="0"/>
          </a:p>
          <a:p>
            <a:pPr lvl="0"/>
            <a:r>
              <a:rPr lang="is-IS" sz="1600" dirty="0"/>
              <a:t>Skólanámskrá og/eða ákveðnir  þættir í skólanámskrá</a:t>
            </a:r>
            <a:endParaRPr lang="en-US" sz="1600" dirty="0"/>
          </a:p>
          <a:p>
            <a:pPr lvl="0"/>
            <a:r>
              <a:rPr lang="is-IS" sz="1600" dirty="0"/>
              <a:t>Starfsáætlun og/eða ákveðnir þættir í starfsáætlun</a:t>
            </a:r>
            <a:endParaRPr lang="en-US" sz="1600" dirty="0"/>
          </a:p>
          <a:p>
            <a:pPr lvl="0"/>
            <a:r>
              <a:rPr lang="is-IS" sz="1600" dirty="0"/>
              <a:t>Fundargerðir</a:t>
            </a:r>
            <a:endParaRPr lang="en-US" sz="1600" dirty="0"/>
          </a:p>
          <a:p>
            <a:pPr lvl="0"/>
            <a:r>
              <a:rPr lang="is-IS" sz="1600" dirty="0"/>
              <a:t>Ýmis konar skýrslur, t.d. um ákveðin verkefni og starfið í hverjum bekk eða árgangi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F6CCB76F-5830-A14B-859D-3C435E080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97"/>
    </mc:Choice>
    <mc:Fallback xmlns="">
      <p:transition spd="slow" advTm="3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CDE4B2-BE43-114C-A2CB-F0C9AC0D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Að greina fyrirliggjandi gögn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5DD70F-9A5E-F04A-9093-A842C5AD43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s-IS" sz="1900" b="1" dirty="0"/>
              <a:t>Leikskóli:</a:t>
            </a:r>
          </a:p>
          <a:p>
            <a:r>
              <a:rPr lang="is-IS" sz="1600" dirty="0"/>
              <a:t>Niðurstöður á mati á námi og velferð barna</a:t>
            </a:r>
          </a:p>
          <a:p>
            <a:r>
              <a:rPr lang="is-IS" sz="1600" dirty="0"/>
              <a:t>Aðrar skráningar</a:t>
            </a:r>
          </a:p>
          <a:p>
            <a:r>
              <a:rPr lang="is-IS" sz="1600" dirty="0"/>
              <a:t>Skólanámskrá og ákveðnir þættir í skólanámskrá</a:t>
            </a:r>
          </a:p>
          <a:p>
            <a:r>
              <a:rPr lang="is-IS" sz="1600" dirty="0"/>
              <a:t>Starfsáætlun og ákveðnir þættir í starfsáætlun</a:t>
            </a:r>
          </a:p>
          <a:p>
            <a:r>
              <a:rPr lang="is-IS" sz="1600" dirty="0"/>
              <a:t>Fundargerðir</a:t>
            </a:r>
          </a:p>
          <a:p>
            <a:r>
              <a:rPr lang="is-IS" sz="1600" dirty="0"/>
              <a:t>Ýmis konar skýrslur, t.d. um ákveðin verkefni eða starfið á deildum</a:t>
            </a:r>
          </a:p>
          <a:p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96C4C0-1BD7-AD4C-97AB-F66A32D9BC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s-IS" sz="1900" b="1" dirty="0"/>
              <a:t>Frístund:</a:t>
            </a:r>
          </a:p>
          <a:p>
            <a:r>
              <a:rPr lang="is-IS" sz="1600" dirty="0"/>
              <a:t>Ástundun/mæting</a:t>
            </a:r>
          </a:p>
          <a:p>
            <a:r>
              <a:rPr lang="is-IS" sz="1600" dirty="0"/>
              <a:t>Skráningar</a:t>
            </a:r>
          </a:p>
          <a:p>
            <a:r>
              <a:rPr lang="is-IS" sz="1600" dirty="0"/>
              <a:t>Aðgerðaáætlun</a:t>
            </a:r>
          </a:p>
          <a:p>
            <a:r>
              <a:rPr lang="is-IS" sz="1600" dirty="0"/>
              <a:t>Fundargerðir</a:t>
            </a:r>
          </a:p>
          <a:p>
            <a:r>
              <a:rPr lang="is-IS" sz="1600" dirty="0"/>
              <a:t>Ýmis konar skýrslur</a:t>
            </a:r>
          </a:p>
          <a:p>
            <a:endParaRPr lang="is-I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283D673A-6ED8-A043-8A7F-A28274483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3"/>
    </mc:Choice>
    <mc:Fallback xmlns="">
      <p:transition spd="slow" advTm="28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Vettvangsathuganir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Að</a:t>
            </a:r>
            <a:r>
              <a:rPr lang="en-US"/>
              <a:t> meta </a:t>
            </a:r>
            <a:r>
              <a:rPr lang="en-US" err="1"/>
              <a:t>eigið</a:t>
            </a:r>
            <a:r>
              <a:rPr lang="en-US"/>
              <a:t> </a:t>
            </a:r>
            <a:r>
              <a:rPr lang="en-US" err="1"/>
              <a:t>starf</a:t>
            </a:r>
            <a:endParaRPr lang="en-US"/>
          </a:p>
          <a:p>
            <a:r>
              <a:rPr lang="en-US" err="1"/>
              <a:t>Jafningjamat</a:t>
            </a:r>
            <a:endParaRPr lang="en-US"/>
          </a:p>
          <a:p>
            <a:r>
              <a:rPr lang="en-US" err="1"/>
              <a:t>Stjórnendur</a:t>
            </a:r>
            <a:r>
              <a:rPr lang="en-US"/>
              <a:t> </a:t>
            </a:r>
            <a:r>
              <a:rPr lang="en-US" err="1"/>
              <a:t>fylgjast</a:t>
            </a:r>
            <a:r>
              <a:rPr lang="en-US"/>
              <a:t> </a:t>
            </a:r>
            <a:r>
              <a:rPr lang="en-US" err="1"/>
              <a:t>með</a:t>
            </a:r>
            <a:r>
              <a:rPr lang="en-US"/>
              <a:t> </a:t>
            </a:r>
            <a:r>
              <a:rPr lang="en-US" err="1"/>
              <a:t>námi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kennslu</a:t>
            </a:r>
            <a:r>
              <a:rPr lang="en-US"/>
              <a:t>/</a:t>
            </a:r>
            <a:r>
              <a:rPr lang="en-US" err="1"/>
              <a:t>starfi</a:t>
            </a:r>
            <a:r>
              <a:rPr lang="en-US"/>
              <a:t> </a:t>
            </a:r>
            <a:r>
              <a:rPr lang="is-IS"/>
              <a:t>á deildum/frístundastarfi</a:t>
            </a:r>
            <a:endParaRPr lang="en-US"/>
          </a:p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940A86D4-4D0F-5A46-B2B2-ED4627D1C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38"/>
    </mc:Choice>
    <mc:Fallback xmlns="">
      <p:transition spd="slow" advTm="156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Álit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skoðanir</a:t>
            </a:r>
            <a:r>
              <a:rPr lang="en-US"/>
              <a:t> </a:t>
            </a:r>
            <a:r>
              <a:rPr lang="en-US" err="1"/>
              <a:t>helstu</a:t>
            </a:r>
            <a:r>
              <a:rPr lang="en-US"/>
              <a:t> </a:t>
            </a:r>
            <a:r>
              <a:rPr lang="en-US" err="1"/>
              <a:t>hagsmunaaðila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Kannanir til barna/unglinga/nemenda, starfsmanna og foreldra.</a:t>
            </a:r>
          </a:p>
          <a:p>
            <a:pPr lvl="0"/>
            <a:r>
              <a:rPr lang="is-IS"/>
              <a:t>Rýnihópar </a:t>
            </a:r>
            <a:r>
              <a:rPr lang="is-IS">
                <a:sym typeface="Symbol" charset="2"/>
              </a:rPr>
              <a:t></a:t>
            </a:r>
            <a:r>
              <a:rPr lang="is-IS"/>
              <a:t> Viðfangsefni innra mats rædd í hópi barna/unglinga/nemenda, kennara, starfsmanna eða  foreldra.</a:t>
            </a:r>
            <a:endParaRPr lang="en-US"/>
          </a:p>
          <a:p>
            <a:pPr lvl="0"/>
            <a:r>
              <a:rPr lang="is-IS"/>
              <a:t>Ýmis afbrigði rýnihópa/fundir </a:t>
            </a:r>
            <a:r>
              <a:rPr lang="is-IS">
                <a:sym typeface="Symbol" charset="2"/>
              </a:rPr>
              <a:t></a:t>
            </a:r>
            <a:r>
              <a:rPr lang="is-IS"/>
              <a:t> Ákveðnir þættir í innra mati ræddir á hvers konar fundum, t.d. starfsmannafundum, deildarfundum, kennarafundum, bekkjarfundum, árgangafundum, foreldrafundum, matsfundum og kaffihúsafundum.</a:t>
            </a:r>
            <a:endParaRPr lang="en-US"/>
          </a:p>
          <a:p>
            <a:pPr lvl="0"/>
            <a:r>
              <a:rPr lang="is-IS"/>
              <a:t>Viðtöl </a:t>
            </a:r>
            <a:r>
              <a:rPr lang="is-IS">
                <a:sym typeface="Symbol" charset="2"/>
              </a:rPr>
              <a:t></a:t>
            </a:r>
            <a:r>
              <a:rPr lang="is-IS"/>
              <a:t> Tilteknir þættir mats ræddir í starfsmannaviðtölum, nemendaviðtölum og foreldraviðtölum.</a:t>
            </a:r>
            <a:endParaRPr lang="en-US"/>
          </a:p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31FDEFA4-6863-8546-BA02-24C2D3869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34"/>
    </mc:Choice>
    <mc:Fallback xmlns="">
      <p:transition spd="slow" advTm="14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Greining</a:t>
            </a:r>
            <a:r>
              <a:rPr lang="en-US"/>
              <a:t> </a:t>
            </a:r>
            <a:r>
              <a:rPr lang="en-US" err="1"/>
              <a:t>gagna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Gögn</a:t>
            </a:r>
            <a:r>
              <a:rPr lang="en-US" dirty="0"/>
              <a:t> </a:t>
            </a:r>
            <a:r>
              <a:rPr lang="en-US" dirty="0" err="1"/>
              <a:t>greind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ígrunduð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hópum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/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matsteymi</a:t>
            </a:r>
            <a:endParaRPr lang="en-US" dirty="0"/>
          </a:p>
          <a:p>
            <a:r>
              <a:rPr lang="en-US" dirty="0" err="1"/>
              <a:t>Gögn</a:t>
            </a:r>
            <a:r>
              <a:rPr lang="en-US" dirty="0"/>
              <a:t> </a:t>
            </a:r>
            <a:r>
              <a:rPr lang="en-US" dirty="0" err="1"/>
              <a:t>geta</a:t>
            </a:r>
            <a:r>
              <a:rPr lang="en-US" dirty="0"/>
              <a:t> </a:t>
            </a:r>
            <a:r>
              <a:rPr lang="en-US" dirty="0" err="1"/>
              <a:t>verið</a:t>
            </a:r>
            <a:r>
              <a:rPr lang="en-US" dirty="0"/>
              <a:t> </a:t>
            </a:r>
            <a:r>
              <a:rPr lang="en-US" dirty="0" err="1"/>
              <a:t>greind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ýmsum</a:t>
            </a:r>
            <a:r>
              <a:rPr lang="en-US" dirty="0"/>
              <a:t> </a:t>
            </a:r>
            <a:r>
              <a:rPr lang="en-US" dirty="0" err="1"/>
              <a:t>stigum</a:t>
            </a:r>
            <a:r>
              <a:rPr lang="en-US" dirty="0"/>
              <a:t> </a:t>
            </a:r>
          </a:p>
          <a:p>
            <a:r>
              <a:rPr lang="en-US" dirty="0" err="1"/>
              <a:t>Samræða</a:t>
            </a:r>
            <a:r>
              <a:rPr lang="en-US" dirty="0"/>
              <a:t> </a:t>
            </a:r>
            <a:r>
              <a:rPr lang="en-US" dirty="0" err="1"/>
              <a:t>út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niðurstöðum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viðmiðum</a:t>
            </a:r>
            <a:r>
              <a:rPr lang="en-US" dirty="0"/>
              <a:t> </a:t>
            </a:r>
          </a:p>
          <a:p>
            <a:r>
              <a:rPr lang="en-US" dirty="0" err="1"/>
              <a:t>Tekið</a:t>
            </a:r>
            <a:r>
              <a:rPr lang="en-US" dirty="0"/>
              <a:t> </a:t>
            </a:r>
            <a:r>
              <a:rPr lang="en-US" dirty="0" err="1"/>
              <a:t>saman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styrkleika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tækifæri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umbóta</a:t>
            </a: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AB959D1-9BD8-5345-81B2-F589DD83E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82"/>
    </mc:Choice>
    <mc:Fallback xmlns="">
      <p:transition spd="slow" advTm="113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612463"/>
          </a:xfrm>
        </p:spPr>
        <p:txBody>
          <a:bodyPr>
            <a:normAutofit/>
          </a:bodyPr>
          <a:lstStyle/>
          <a:p>
            <a:r>
              <a:rPr lang="en-US" sz="3200" dirty="0" err="1"/>
              <a:t>Greiningarblað</a:t>
            </a:r>
            <a:r>
              <a:rPr lang="en-US" sz="3200" dirty="0"/>
              <a:t> – </a:t>
            </a:r>
            <a:r>
              <a:rPr lang="en-US" sz="3200" dirty="0" err="1"/>
              <a:t>stj</a:t>
            </a:r>
            <a:r>
              <a:rPr lang="is-IS" sz="3200" dirty="0"/>
              <a:t>órnandinn sem faglegur leiðtogi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356771"/>
              </p:ext>
            </p:extLst>
          </p:nvPr>
        </p:nvGraphicFramePr>
        <p:xfrm>
          <a:off x="2592926" y="3708106"/>
          <a:ext cx="8665626" cy="1875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3566">
                  <a:extLst>
                    <a:ext uri="{9D8B030D-6E8A-4147-A177-3AD203B41FA5}">
                      <a16:colId xmlns:a16="http://schemas.microsoft.com/office/drawing/2014/main" xmlns="" val="494591318"/>
                    </a:ext>
                  </a:extLst>
                </a:gridCol>
                <a:gridCol w="1044492">
                  <a:extLst>
                    <a:ext uri="{9D8B030D-6E8A-4147-A177-3AD203B41FA5}">
                      <a16:colId xmlns:a16="http://schemas.microsoft.com/office/drawing/2014/main" xmlns="" val="2340527918"/>
                    </a:ext>
                  </a:extLst>
                </a:gridCol>
                <a:gridCol w="870410">
                  <a:extLst>
                    <a:ext uri="{9D8B030D-6E8A-4147-A177-3AD203B41FA5}">
                      <a16:colId xmlns:a16="http://schemas.microsoft.com/office/drawing/2014/main" xmlns="" val="541310579"/>
                    </a:ext>
                  </a:extLst>
                </a:gridCol>
                <a:gridCol w="870410">
                  <a:extLst>
                    <a:ext uri="{9D8B030D-6E8A-4147-A177-3AD203B41FA5}">
                      <a16:colId xmlns:a16="http://schemas.microsoft.com/office/drawing/2014/main" xmlns="" val="1392545297"/>
                    </a:ext>
                  </a:extLst>
                </a:gridCol>
                <a:gridCol w="836748">
                  <a:extLst>
                    <a:ext uri="{9D8B030D-6E8A-4147-A177-3AD203B41FA5}">
                      <a16:colId xmlns:a16="http://schemas.microsoft.com/office/drawing/2014/main" xmlns="" val="2287389255"/>
                    </a:ext>
                  </a:extLst>
                </a:gridCol>
              </a:tblGrid>
              <a:tr h="514644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600">
                          <a:solidFill>
                            <a:schemeClr val="tx1"/>
                          </a:solidFill>
                          <a:effectLst/>
                        </a:rPr>
                        <a:t>Sýnishorn af matsblaði út frá gæðalýsingu og vísbendingum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6546180"/>
                  </a:ext>
                </a:extLst>
              </a:tr>
              <a:tr h="441416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Dæmi um vísbendingar (ekki tæmandi)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738809"/>
                  </a:ext>
                </a:extLst>
              </a:tr>
              <a:tr h="441416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Stefnan er skýrt fram sett á heimasíðu 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5081936"/>
                  </a:ext>
                </a:extLst>
              </a:tr>
              <a:tr h="478224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Allir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hagsmunah</a:t>
                      </a:r>
                      <a:r>
                        <a:rPr lang="is-I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ópar þekkja stefnu skólans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398522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592925" y="2031595"/>
            <a:ext cx="86656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A	-	Mjög gott verklag</a:t>
            </a:r>
          </a:p>
          <a:p>
            <a:r>
              <a:rPr lang="is-I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B	-	Gott verklag</a:t>
            </a:r>
          </a:p>
          <a:p>
            <a:r>
              <a:rPr lang="is-I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C	-	Verklagi ábótavant</a:t>
            </a:r>
          </a:p>
          <a:p>
            <a:r>
              <a:rPr lang="is-I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D	-	Óviðunandi verklag</a:t>
            </a:r>
            <a:endParaRPr lang="en-US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DA60C7FE-1765-754E-A312-5D17983AC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2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85"/>
    </mc:Choice>
    <mc:Fallback xmlns="">
      <p:transition spd="slow" advTm="13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Framsetning niðurstaðna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sz="2000"/>
              <a:t>Greinargerð:</a:t>
            </a:r>
          </a:p>
          <a:p>
            <a:pPr lvl="1"/>
            <a:r>
              <a:rPr lang="is-IS"/>
              <a:t>Inngangur</a:t>
            </a:r>
          </a:p>
          <a:p>
            <a:pPr lvl="1"/>
            <a:r>
              <a:rPr lang="is-IS"/>
              <a:t>Niðurstöður </a:t>
            </a:r>
          </a:p>
          <a:p>
            <a:pPr lvl="1"/>
            <a:r>
              <a:rPr lang="is-IS"/>
              <a:t>Samantekt, styrkleikar og tækifæri til umbóta</a:t>
            </a:r>
            <a:endParaRPr lang="is-IS" sz="2000"/>
          </a:p>
          <a:p>
            <a:r>
              <a:rPr lang="is-IS" sz="2000"/>
              <a:t>Ýmsir möguleikar í framsetningu</a:t>
            </a:r>
          </a:p>
          <a:p>
            <a:r>
              <a:rPr lang="is-IS" sz="2000"/>
              <a:t>Huga að tilgangi</a:t>
            </a:r>
          </a:p>
          <a:p>
            <a:endParaRPr lang="is-IS" sz="20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1C4C8037-0129-0849-8E78-EBABF261C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20"/>
    </mc:Choice>
    <mc:Fallback xmlns="">
      <p:transition spd="slow" advTm="16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Umbótaáætlun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sz="2000"/>
              <a:t>Viðfangsefni</a:t>
            </a:r>
          </a:p>
          <a:p>
            <a:r>
              <a:rPr lang="is-IS" sz="2000"/>
              <a:t>Markmið með umbótum</a:t>
            </a:r>
          </a:p>
          <a:p>
            <a:r>
              <a:rPr lang="is-IS" sz="2000"/>
              <a:t>Aðgerðir</a:t>
            </a:r>
          </a:p>
          <a:p>
            <a:r>
              <a:rPr lang="is-IS" sz="2000"/>
              <a:t>Tímasetningar</a:t>
            </a:r>
          </a:p>
          <a:p>
            <a:r>
              <a:rPr lang="is-IS" sz="2000"/>
              <a:t>Ábyrgð</a:t>
            </a:r>
          </a:p>
          <a:p>
            <a:r>
              <a:rPr lang="is-IS" sz="2000"/>
              <a:t>Hvenær endurmetið</a:t>
            </a:r>
          </a:p>
          <a:p>
            <a:r>
              <a:rPr lang="is-IS" sz="2000"/>
              <a:t>Viðmið um árangur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4285E0F-BFF1-8943-A552-F5F9770B1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57"/>
    </mc:Choice>
    <mc:Fallback xmlns="">
      <p:transition spd="slow" advTm="8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Matshringurinn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33020" y="7298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117123" y="63420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673291" y="2388683"/>
            <a:ext cx="5486400" cy="3267456"/>
            <a:chOff x="3352800" y="1710145"/>
            <a:chExt cx="5486400" cy="32674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800" y="1710145"/>
              <a:ext cx="5486400" cy="326745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467985" y="2801937"/>
              <a:ext cx="1256030" cy="1254125"/>
            </a:xfrm>
            <a:prstGeom prst="ellips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is-IS" sz="1000">
                  <a:solidFill>
                    <a:srgbClr val="000000"/>
                  </a:solidFill>
                  <a:effectLst/>
                  <a:ea typeface="Calibri" charset="0"/>
                </a:rPr>
                <a:t>Skóla-námskrá og starfs-áætlun. Aðgerða-áætlun</a:t>
              </a:r>
              <a:endParaRPr lang="en-US" sz="1000">
                <a:effectLst/>
                <a:latin typeface="Times New Roman" charset="0"/>
                <a:ea typeface="Calibri" charset="0"/>
              </a:endParaRP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73A79091-8CA8-3347-96B7-8F53EEF8E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70"/>
    </mc:Choice>
    <mc:Fallback xmlns="">
      <p:transition spd="slow" advTm="7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Skipulagning</a:t>
            </a:r>
            <a:r>
              <a:rPr lang="en-US"/>
              <a:t> </a:t>
            </a:r>
            <a:r>
              <a:rPr lang="en-US" err="1"/>
              <a:t>innra</a:t>
            </a:r>
            <a:r>
              <a:rPr lang="en-US"/>
              <a:t> 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Hver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sjá</a:t>
            </a:r>
            <a:r>
              <a:rPr lang="en-US" dirty="0"/>
              <a:t> um </a:t>
            </a:r>
            <a:r>
              <a:rPr lang="en-US" dirty="0" err="1"/>
              <a:t>matið</a:t>
            </a:r>
            <a:r>
              <a:rPr lang="en-US" dirty="0"/>
              <a:t>?</a:t>
            </a:r>
          </a:p>
          <a:p>
            <a:r>
              <a:rPr lang="en-US" dirty="0"/>
              <a:t>Val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viðfangsefnum</a:t>
            </a:r>
            <a:endParaRPr lang="en-US" dirty="0"/>
          </a:p>
          <a:p>
            <a:r>
              <a:rPr lang="en-US" dirty="0"/>
              <a:t>Val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viðmiðum</a:t>
            </a:r>
            <a:endParaRPr lang="en-US" dirty="0"/>
          </a:p>
          <a:p>
            <a:r>
              <a:rPr lang="en-US" dirty="0" err="1"/>
              <a:t>Áætlanagerð</a:t>
            </a:r>
            <a:r>
              <a:rPr lang="en-US" dirty="0"/>
              <a:t>, </a:t>
            </a:r>
            <a:r>
              <a:rPr lang="en-US" dirty="0" err="1"/>
              <a:t>langtímaáætlun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áætlun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skólaárið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21E7C6E-4818-124B-9962-A23D8B1ED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81"/>
    </mc:Choice>
    <mc:Fallback xmlns="">
      <p:transition spd="slow" advTm="48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Hver</a:t>
            </a:r>
            <a:r>
              <a:rPr lang="en-US"/>
              <a:t> </a:t>
            </a:r>
            <a:r>
              <a:rPr lang="en-US" err="1"/>
              <a:t>á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sjá</a:t>
            </a:r>
            <a:r>
              <a:rPr lang="en-US"/>
              <a:t> um </a:t>
            </a:r>
            <a:r>
              <a:rPr lang="en-US" err="1"/>
              <a:t>innra</a:t>
            </a:r>
            <a:r>
              <a:rPr lang="en-US"/>
              <a:t> </a:t>
            </a:r>
            <a:r>
              <a:rPr lang="en-US" err="1"/>
              <a:t>matið</a:t>
            </a:r>
            <a:r>
              <a:rPr lang="en-US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Stjórnandinn</a:t>
            </a:r>
            <a:r>
              <a:rPr lang="en-US" dirty="0"/>
              <a:t> </a:t>
            </a:r>
            <a:r>
              <a:rPr lang="en-US" dirty="0" err="1"/>
              <a:t>ber</a:t>
            </a:r>
            <a:r>
              <a:rPr lang="en-US" dirty="0"/>
              <a:t> </a:t>
            </a:r>
            <a:r>
              <a:rPr lang="en-US" dirty="0" err="1"/>
              <a:t>ábyrgðina</a:t>
            </a:r>
            <a:endParaRPr lang="en-US" dirty="0"/>
          </a:p>
          <a:p>
            <a:r>
              <a:rPr lang="en-US" dirty="0" err="1"/>
              <a:t>Matsteymi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fulltrúum</a:t>
            </a:r>
            <a:r>
              <a:rPr lang="en-US" dirty="0"/>
              <a:t> </a:t>
            </a:r>
            <a:r>
              <a:rPr lang="en-US" dirty="0" err="1"/>
              <a:t>allra</a:t>
            </a:r>
            <a:r>
              <a:rPr lang="en-US" dirty="0"/>
              <a:t> </a:t>
            </a:r>
            <a:r>
              <a:rPr lang="en-US" dirty="0" err="1"/>
              <a:t>hagsmunaaðila</a:t>
            </a:r>
            <a:r>
              <a:rPr lang="en-US" dirty="0"/>
              <a:t> </a:t>
            </a:r>
            <a:r>
              <a:rPr lang="en-US" dirty="0" err="1"/>
              <a:t>sér</a:t>
            </a:r>
            <a:r>
              <a:rPr lang="en-US" dirty="0"/>
              <a:t> um </a:t>
            </a:r>
            <a:r>
              <a:rPr lang="en-US" dirty="0" err="1"/>
              <a:t>skipulagningu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utanumhald</a:t>
            </a:r>
            <a:r>
              <a:rPr lang="en-US" dirty="0"/>
              <a:t>, </a:t>
            </a:r>
            <a:r>
              <a:rPr lang="en-US" dirty="0" err="1"/>
              <a:t>framsetningu</a:t>
            </a:r>
            <a:r>
              <a:rPr lang="en-US" dirty="0"/>
              <a:t> </a:t>
            </a:r>
            <a:r>
              <a:rPr lang="en-US" dirty="0" err="1"/>
              <a:t>niðurstaðan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umbótaáætlunar</a:t>
            </a:r>
            <a:endParaRPr lang="en-US" dirty="0"/>
          </a:p>
          <a:p>
            <a:r>
              <a:rPr lang="en-US" dirty="0" err="1"/>
              <a:t>Afla</a:t>
            </a:r>
            <a:r>
              <a:rPr lang="en-US" dirty="0"/>
              <a:t> </a:t>
            </a:r>
            <a:r>
              <a:rPr lang="en-US" dirty="0" err="1"/>
              <a:t>þarf</a:t>
            </a:r>
            <a:r>
              <a:rPr lang="en-US" dirty="0"/>
              <a:t> </a:t>
            </a:r>
            <a:r>
              <a:rPr lang="en-US" dirty="0" err="1"/>
              <a:t>gagna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daglegu</a:t>
            </a:r>
            <a:r>
              <a:rPr lang="en-US" dirty="0"/>
              <a:t> </a:t>
            </a:r>
            <a:r>
              <a:rPr lang="en-US" dirty="0" err="1"/>
              <a:t>starfi</a:t>
            </a:r>
            <a:endParaRPr lang="en-US" dirty="0"/>
          </a:p>
          <a:p>
            <a:r>
              <a:rPr lang="en-US" dirty="0" err="1"/>
              <a:t>Greina</a:t>
            </a:r>
            <a:r>
              <a:rPr lang="en-US" dirty="0"/>
              <a:t> </a:t>
            </a:r>
            <a:r>
              <a:rPr lang="en-US" dirty="0" err="1"/>
              <a:t>þarf</a:t>
            </a:r>
            <a:r>
              <a:rPr lang="en-US" dirty="0"/>
              <a:t> </a:t>
            </a:r>
            <a:r>
              <a:rPr lang="en-US" dirty="0" err="1"/>
              <a:t>gögn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daglegu</a:t>
            </a:r>
            <a:r>
              <a:rPr lang="en-US" dirty="0"/>
              <a:t> </a:t>
            </a:r>
            <a:r>
              <a:rPr lang="en-US" dirty="0" err="1"/>
              <a:t>starfi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BF77C69-A6C6-CB48-940A-E5632454C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8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59"/>
    </mc:Choice>
    <mc:Fallback xmlns="">
      <p:transition spd="slow" advTm="155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 </a:t>
            </a:r>
            <a:r>
              <a:rPr lang="en-US" err="1"/>
              <a:t>á</a:t>
            </a:r>
            <a:r>
              <a:rPr lang="en-US"/>
              <a:t> </a:t>
            </a:r>
            <a:r>
              <a:rPr lang="en-US" err="1"/>
              <a:t>viðfangsefnum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Meta </a:t>
            </a:r>
            <a:r>
              <a:rPr lang="en-US" err="1"/>
              <a:t>þarf</a:t>
            </a:r>
            <a:r>
              <a:rPr lang="en-US"/>
              <a:t> </a:t>
            </a:r>
            <a:r>
              <a:rPr lang="en-US" err="1"/>
              <a:t>alla</a:t>
            </a:r>
            <a:r>
              <a:rPr lang="en-US"/>
              <a:t> </a:t>
            </a:r>
            <a:r>
              <a:rPr lang="en-US" err="1"/>
              <a:t>helstu</a:t>
            </a:r>
            <a:r>
              <a:rPr lang="en-US"/>
              <a:t> </a:t>
            </a:r>
            <a:r>
              <a:rPr lang="en-US" err="1"/>
              <a:t>þætti</a:t>
            </a:r>
            <a:r>
              <a:rPr lang="en-US"/>
              <a:t> </a:t>
            </a:r>
            <a:r>
              <a:rPr lang="en-US" err="1"/>
              <a:t>starfsins</a:t>
            </a:r>
            <a:r>
              <a:rPr lang="en-US"/>
              <a:t>:</a:t>
            </a:r>
          </a:p>
          <a:p>
            <a:pPr lvl="1"/>
            <a:r>
              <a:rPr lang="en-US" err="1"/>
              <a:t>Nám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kennslu</a:t>
            </a:r>
            <a:r>
              <a:rPr lang="en-US"/>
              <a:t>; </a:t>
            </a:r>
            <a:r>
              <a:rPr lang="en-US" err="1"/>
              <a:t>uppeldis</a:t>
            </a:r>
            <a:r>
              <a:rPr lang="en-US"/>
              <a:t>-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menntastarf</a:t>
            </a:r>
            <a:r>
              <a:rPr lang="en-US"/>
              <a:t>; </a:t>
            </a:r>
            <a:r>
              <a:rPr lang="en-US" err="1"/>
              <a:t>fr</a:t>
            </a:r>
            <a:r>
              <a:rPr lang="is-IS"/>
              <a:t>ístundastarf</a:t>
            </a:r>
            <a:r>
              <a:rPr lang="en-US"/>
              <a:t> </a:t>
            </a:r>
          </a:p>
          <a:p>
            <a:pPr lvl="1"/>
            <a:r>
              <a:rPr lang="en-US" err="1"/>
              <a:t>Mannauð</a:t>
            </a:r>
            <a:endParaRPr lang="en-US"/>
          </a:p>
          <a:p>
            <a:pPr lvl="1"/>
            <a:r>
              <a:rPr lang="en-US" err="1"/>
              <a:t>Stjórnun</a:t>
            </a:r>
            <a:endParaRPr lang="en-US"/>
          </a:p>
          <a:p>
            <a:pPr lvl="1"/>
            <a:r>
              <a:rPr lang="en-US" err="1"/>
              <a:t>Skólabrag</a:t>
            </a:r>
            <a:r>
              <a:rPr lang="en-US"/>
              <a:t>/</a:t>
            </a:r>
            <a:r>
              <a:rPr lang="en-US" err="1"/>
              <a:t>staðarbrag</a:t>
            </a:r>
            <a:endParaRPr lang="en-US"/>
          </a:p>
          <a:p>
            <a:pPr lvl="1"/>
            <a:r>
              <a:rPr lang="en-US" err="1"/>
              <a:t>Innra</a:t>
            </a:r>
            <a:r>
              <a:rPr lang="en-US"/>
              <a:t> mat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66C7331-3E32-3D41-BE4E-1B038FAB1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64"/>
    </mc:Choice>
    <mc:Fallback xmlns="">
      <p:transition spd="slow" advTm="8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Viðmið</a:t>
            </a:r>
            <a:r>
              <a:rPr lang="en-US" dirty="0"/>
              <a:t> um </a:t>
            </a:r>
            <a:r>
              <a:rPr lang="en-US" dirty="0" err="1"/>
              <a:t>gæði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is-IS" dirty="0"/>
              <a:t>árangur</a:t>
            </a:r>
            <a:r>
              <a:rPr lang="en-US" dirty="0"/>
              <a:t>/</a:t>
            </a:r>
            <a:r>
              <a:rPr lang="en-US" dirty="0" err="1"/>
              <a:t>gæðal</a:t>
            </a:r>
            <a:r>
              <a:rPr lang="is-IS" dirty="0"/>
              <a:t>ýsingar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Viðmið</a:t>
            </a:r>
            <a:r>
              <a:rPr lang="en-US" dirty="0"/>
              <a:t> um </a:t>
            </a:r>
            <a:r>
              <a:rPr lang="en-US" dirty="0" err="1"/>
              <a:t>gæði</a:t>
            </a:r>
            <a:r>
              <a:rPr lang="en-US" dirty="0"/>
              <a:t> </a:t>
            </a:r>
            <a:r>
              <a:rPr lang="en-US" dirty="0" err="1"/>
              <a:t>geta</a:t>
            </a:r>
            <a:r>
              <a:rPr lang="en-US" dirty="0"/>
              <a:t> </a:t>
            </a:r>
            <a:r>
              <a:rPr lang="en-US" dirty="0" err="1"/>
              <a:t>verið</a:t>
            </a:r>
            <a:r>
              <a:rPr lang="en-US" dirty="0"/>
              <a:t> </a:t>
            </a:r>
            <a:r>
              <a:rPr lang="is-IS" dirty="0"/>
              <a:t>töluleg og í orðum</a:t>
            </a:r>
          </a:p>
          <a:p>
            <a:r>
              <a:rPr lang="en-US" dirty="0" err="1"/>
              <a:t>Áhersla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nota </a:t>
            </a:r>
            <a:r>
              <a:rPr lang="en-US" dirty="0" err="1"/>
              <a:t>sömu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svipuð</a:t>
            </a:r>
            <a:r>
              <a:rPr lang="en-US" dirty="0"/>
              <a:t> </a:t>
            </a:r>
            <a:r>
              <a:rPr lang="en-US" dirty="0" err="1"/>
              <a:t>viðmið</a:t>
            </a:r>
            <a:r>
              <a:rPr lang="en-US" dirty="0"/>
              <a:t>/</a:t>
            </a:r>
            <a:r>
              <a:rPr lang="en-US" dirty="0" err="1"/>
              <a:t>gæðal</a:t>
            </a:r>
            <a:r>
              <a:rPr lang="is-IS" dirty="0"/>
              <a:t>ýsingar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ytra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innra</a:t>
            </a:r>
            <a:r>
              <a:rPr lang="en-US" dirty="0"/>
              <a:t> mat</a:t>
            </a:r>
          </a:p>
          <a:p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stuðnings</a:t>
            </a:r>
            <a:r>
              <a:rPr lang="en-US" dirty="0"/>
              <a:t>, </a:t>
            </a:r>
            <a:r>
              <a:rPr lang="en-US" dirty="0" err="1"/>
              <a:t>mikilvægt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gera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sínum</a:t>
            </a:r>
            <a:endParaRPr lang="en-US" dirty="0"/>
          </a:p>
          <a:p>
            <a:r>
              <a:rPr lang="en-US" dirty="0" err="1"/>
              <a:t>Samvinna</a:t>
            </a:r>
            <a:r>
              <a:rPr lang="en-US" dirty="0"/>
              <a:t> </a:t>
            </a:r>
            <a:r>
              <a:rPr lang="en-US" dirty="0" err="1"/>
              <a:t>mikilvæg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gerð</a:t>
            </a:r>
            <a:r>
              <a:rPr lang="en-US" dirty="0"/>
              <a:t> </a:t>
            </a:r>
            <a:r>
              <a:rPr lang="en-US" dirty="0" err="1"/>
              <a:t>viðmiða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1CADB129-6326-0648-A6FF-10434FB52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98"/>
    </mc:Choice>
    <mc:Fallback xmlns="">
      <p:transition spd="slow" advTm="133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Áætlun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lengri</a:t>
            </a:r>
            <a:r>
              <a:rPr lang="en-US" dirty="0"/>
              <a:t> </a:t>
            </a:r>
            <a:r>
              <a:rPr lang="en-US" dirty="0" err="1"/>
              <a:t>tíma</a:t>
            </a:r>
            <a:r>
              <a:rPr lang="en-US" dirty="0"/>
              <a:t>, </a:t>
            </a:r>
            <a:r>
              <a:rPr lang="en-US" dirty="0" err="1"/>
              <a:t>dæmi</a:t>
            </a:r>
            <a:r>
              <a:rPr lang="en-US" dirty="0"/>
              <a:t> </a:t>
            </a:r>
            <a:r>
              <a:rPr lang="en-US" dirty="0" err="1"/>
              <a:t>fr</a:t>
            </a:r>
            <a:r>
              <a:rPr lang="is-IS" dirty="0"/>
              <a:t>á leikskóla</a:t>
            </a:r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FC42D8DC-4D11-E440-9A32-0B7E9DAFB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D94CA23-25F7-F649-9ECD-47ACAE435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591949" y="1729393"/>
            <a:ext cx="7640899" cy="4530730"/>
          </a:xfrm>
        </p:spPr>
      </p:pic>
    </p:spTree>
    <p:extLst>
      <p:ext uri="{BB962C8B-B14F-4D97-AF65-F5344CB8AC3E}">
        <p14:creationId xmlns:p14="http://schemas.microsoft.com/office/powerpoint/2010/main" val="158018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46"/>
    </mc:Choice>
    <mc:Fallback xmlns="">
      <p:transition spd="slow" advTm="108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Áætlun</a:t>
            </a:r>
            <a:r>
              <a:rPr lang="en-US"/>
              <a:t> </a:t>
            </a:r>
            <a:r>
              <a:rPr lang="en-US" err="1"/>
              <a:t>fyrir</a:t>
            </a:r>
            <a:r>
              <a:rPr lang="en-US"/>
              <a:t> </a:t>
            </a:r>
            <a:r>
              <a:rPr lang="en-US" err="1"/>
              <a:t>skólaárið</a:t>
            </a:r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4BB1C770-E33A-DA47-B4C4-730BB479E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883C0D4-F4B0-B741-B5A7-AD587F288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592926" y="1653178"/>
            <a:ext cx="8004936" cy="4258672"/>
          </a:xfrm>
        </p:spPr>
      </p:pic>
    </p:spTree>
    <p:extLst>
      <p:ext uri="{BB962C8B-B14F-4D97-AF65-F5344CB8AC3E}">
        <p14:creationId xmlns:p14="http://schemas.microsoft.com/office/powerpoint/2010/main" val="8671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16"/>
    </mc:Choice>
    <mc:Fallback xmlns="">
      <p:transition spd="slow" advTm="11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Markvisst</a:t>
            </a:r>
            <a:r>
              <a:rPr lang="en-US"/>
              <a:t> </a:t>
            </a:r>
            <a:r>
              <a:rPr lang="en-US" err="1"/>
              <a:t>innra</a:t>
            </a:r>
            <a:r>
              <a:rPr lang="en-US"/>
              <a:t> mat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89212" y="2133600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197BBCC7-E223-684B-B357-B81418E8A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05"/>
    </mc:Choice>
    <mc:Fallback xmlns="">
      <p:transition spd="slow" advTm="6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52243</TotalTime>
  <Words>475</Words>
  <Application>Microsoft Office PowerPoint</Application>
  <PresentationFormat>Sérstillt</PresentationFormat>
  <Paragraphs>117</Paragraphs>
  <Slides>18</Slides>
  <Notes>8</Notes>
  <HiddenSlides>0</HiddenSlides>
  <MMClips>18</MMClips>
  <ScaleCrop>false</ScaleCrop>
  <HeadingPairs>
    <vt:vector size="4" baseType="variant">
      <vt:variant>
        <vt:lpstr>Þema</vt:lpstr>
      </vt:variant>
      <vt:variant>
        <vt:i4>1</vt:i4>
      </vt:variant>
      <vt:variant>
        <vt:lpstr>Skyggnutitlar</vt:lpstr>
      </vt:variant>
      <vt:variant>
        <vt:i4>18</vt:i4>
      </vt:variant>
    </vt:vector>
  </HeadingPairs>
  <TitlesOfParts>
    <vt:vector size="19" baseType="lpstr">
      <vt:lpstr>Wisp</vt:lpstr>
      <vt:lpstr>Innra mats í skóla- og frístundastarfi, hluti II: Framkvæmd innra mats</vt:lpstr>
      <vt:lpstr>Matshringurinn</vt:lpstr>
      <vt:lpstr>Skipulagning innra mats</vt:lpstr>
      <vt:lpstr>Hver á að sjá um innra matið?</vt:lpstr>
      <vt:lpstr>Val á viðfangsefnum</vt:lpstr>
      <vt:lpstr>Viðmið um gæði eða árangur/gæðalýsingar</vt:lpstr>
      <vt:lpstr>Áætlun til lengri tíma, dæmi frá leikskóla</vt:lpstr>
      <vt:lpstr>Áætlun fyrir skólaárið</vt:lpstr>
      <vt:lpstr>Markvisst innra mat</vt:lpstr>
      <vt:lpstr>Gagnaöflun</vt:lpstr>
      <vt:lpstr>Að greina fyrirliggjandi gögn</vt:lpstr>
      <vt:lpstr>Að greina fyrirliggjandi gögn</vt:lpstr>
      <vt:lpstr>Vettvangsathuganir</vt:lpstr>
      <vt:lpstr>Álit og skoðanir helstu hagsmunaaðila</vt:lpstr>
      <vt:lpstr>Greining gagna</vt:lpstr>
      <vt:lpstr>Greiningarblað – stjórnandinn sem faglegur leiðtogi</vt:lpstr>
      <vt:lpstr>Framsetning niðurstaðna</vt:lpstr>
      <vt:lpstr>Umbótaáætlun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Innra mat grunnskóla</dc:title>
  <dc:creator>Sigríður Sigurðardóttir</dc:creator>
  <cp:lastModifiedBy>Sigrun Harpa Magnusdottir</cp:lastModifiedBy>
  <cp:revision>187</cp:revision>
  <dcterms:created xsi:type="dcterms:W3CDTF">2016-10-05T13:50:00Z</dcterms:created>
  <dcterms:modified xsi:type="dcterms:W3CDTF">2018-02-21T10:20:54Z</dcterms:modified>
</cp:coreProperties>
</file>