
<file path=[Content_Types].xml><?xml version="1.0" encoding="utf-8"?>
<Types xmlns="http://schemas.openxmlformats.org/package/2006/content-types">
  <Default Extension="png" ContentType="image/png"/>
  <Default Extension="tmp" ContentType="image/png"/>
  <Default Extension="m4a" ContentType="audio/mp4"/>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37" r:id="rId1"/>
  </p:sldMasterIdLst>
  <p:notesMasterIdLst>
    <p:notesMasterId r:id="rId18"/>
  </p:notesMasterIdLst>
  <p:sldIdLst>
    <p:sldId id="256" r:id="rId2"/>
    <p:sldId id="298" r:id="rId3"/>
    <p:sldId id="328" r:id="rId4"/>
    <p:sldId id="295" r:id="rId5"/>
    <p:sldId id="267" r:id="rId6"/>
    <p:sldId id="259" r:id="rId7"/>
    <p:sldId id="262" r:id="rId8"/>
    <p:sldId id="290" r:id="rId9"/>
    <p:sldId id="269" r:id="rId10"/>
    <p:sldId id="276" r:id="rId11"/>
    <p:sldId id="277" r:id="rId12"/>
    <p:sldId id="279" r:id="rId13"/>
    <p:sldId id="283" r:id="rId14"/>
    <p:sldId id="278" r:id="rId15"/>
    <p:sldId id="280" r:id="rId16"/>
    <p:sldId id="29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gríður Sigurðardóttir" initials="SS" lastIdx="1" clrIdx="0">
    <p:extLst/>
  </p:cmAuthor>
  <p:cmAuthor id="2" name="Sigríður Sigurðardóttir" initials="SS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45"/>
    <p:restoredTop sz="91964"/>
  </p:normalViewPr>
  <p:slideViewPr>
    <p:cSldViewPr snapToGrid="0" snapToObjects="1">
      <p:cViewPr varScale="1">
        <p:scale>
          <a:sx n="67" d="100"/>
          <a:sy n="67" d="100"/>
        </p:scale>
        <p:origin x="1110"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7888C-FE97-DE41-A885-CC9578CA6EB9}" type="datetimeFigureOut">
              <a:rPr lang="en-US" smtClean="0"/>
              <a:t>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469ED3-AE54-DE4C-B301-E547D46E2E46}" type="slidenum">
              <a:rPr lang="en-US" smtClean="0"/>
              <a:t>‹#›</a:t>
            </a:fld>
            <a:endParaRPr lang="en-US"/>
          </a:p>
        </p:txBody>
      </p:sp>
    </p:spTree>
    <p:extLst>
      <p:ext uri="{BB962C8B-B14F-4D97-AF65-F5344CB8AC3E}">
        <p14:creationId xmlns:p14="http://schemas.microsoft.com/office/powerpoint/2010/main" val="28517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1</a:t>
            </a:fld>
            <a:endParaRPr lang="en-US"/>
          </a:p>
        </p:txBody>
      </p:sp>
    </p:spTree>
    <p:extLst>
      <p:ext uri="{BB962C8B-B14F-4D97-AF65-F5344CB8AC3E}">
        <p14:creationId xmlns:p14="http://schemas.microsoft.com/office/powerpoint/2010/main" val="2016575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16</a:t>
            </a:fld>
            <a:endParaRPr lang="en-US"/>
          </a:p>
        </p:txBody>
      </p:sp>
    </p:spTree>
    <p:extLst>
      <p:ext uri="{BB962C8B-B14F-4D97-AF65-F5344CB8AC3E}">
        <p14:creationId xmlns:p14="http://schemas.microsoft.com/office/powerpoint/2010/main" val="47301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2</a:t>
            </a:fld>
            <a:endParaRPr lang="en-US"/>
          </a:p>
        </p:txBody>
      </p:sp>
    </p:spTree>
    <p:extLst>
      <p:ext uri="{BB962C8B-B14F-4D97-AF65-F5344CB8AC3E}">
        <p14:creationId xmlns:p14="http://schemas.microsoft.com/office/powerpoint/2010/main" val="208048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C0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7B469ED3-AE54-DE4C-B301-E547D46E2E46}" type="slidenum">
              <a:rPr lang="en-US" smtClean="0"/>
              <a:t>3</a:t>
            </a:fld>
            <a:endParaRPr lang="en-US"/>
          </a:p>
        </p:txBody>
      </p:sp>
    </p:spTree>
    <p:extLst>
      <p:ext uri="{BB962C8B-B14F-4D97-AF65-F5344CB8AC3E}">
        <p14:creationId xmlns:p14="http://schemas.microsoft.com/office/powerpoint/2010/main" val="322721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a:t>Hér mun ég fjalla um efnistökin í fyrirlestrinum. </a:t>
            </a:r>
          </a:p>
        </p:txBody>
      </p:sp>
      <p:sp>
        <p:nvSpPr>
          <p:cNvPr id="4" name="Slide Number Placeholder 3"/>
          <p:cNvSpPr>
            <a:spLocks noGrp="1"/>
          </p:cNvSpPr>
          <p:nvPr>
            <p:ph type="sldNum" sz="quarter" idx="10"/>
          </p:nvPr>
        </p:nvSpPr>
        <p:spPr/>
        <p:txBody>
          <a:bodyPr/>
          <a:lstStyle/>
          <a:p>
            <a:fld id="{7B469ED3-AE54-DE4C-B301-E547D46E2E46}" type="slidenum">
              <a:rPr lang="en-US" smtClean="0"/>
              <a:t>4</a:t>
            </a:fld>
            <a:endParaRPr lang="en-US"/>
          </a:p>
        </p:txBody>
      </p:sp>
    </p:spTree>
    <p:extLst>
      <p:ext uri="{BB962C8B-B14F-4D97-AF65-F5344CB8AC3E}">
        <p14:creationId xmlns:p14="http://schemas.microsoft.com/office/powerpoint/2010/main" val="319774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is-IS" dirty="0"/>
              <a:t>ér mun ég fara í rökin fyrir innra mati.</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B469ED3-AE54-DE4C-B301-E547D46E2E46}" type="slidenum">
              <a:rPr lang="en-US" smtClean="0"/>
              <a:t>5</a:t>
            </a:fld>
            <a:endParaRPr lang="en-US"/>
          </a:p>
        </p:txBody>
      </p:sp>
    </p:spTree>
    <p:extLst>
      <p:ext uri="{BB962C8B-B14F-4D97-AF65-F5344CB8AC3E}">
        <p14:creationId xmlns:p14="http://schemas.microsoft.com/office/powerpoint/2010/main" val="16691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69ED3-AE54-DE4C-B301-E547D46E2E46}" type="slidenum">
              <a:rPr lang="en-US" smtClean="0"/>
              <a:t>6</a:t>
            </a:fld>
            <a:endParaRPr lang="en-US"/>
          </a:p>
        </p:txBody>
      </p:sp>
    </p:spTree>
    <p:extLst>
      <p:ext uri="{BB962C8B-B14F-4D97-AF65-F5344CB8AC3E}">
        <p14:creationId xmlns:p14="http://schemas.microsoft.com/office/powerpoint/2010/main" val="180092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7</a:t>
            </a:fld>
            <a:endParaRPr lang="en-US"/>
          </a:p>
        </p:txBody>
      </p:sp>
    </p:spTree>
    <p:extLst>
      <p:ext uri="{BB962C8B-B14F-4D97-AF65-F5344CB8AC3E}">
        <p14:creationId xmlns:p14="http://schemas.microsoft.com/office/powerpoint/2010/main" val="284439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469ED3-AE54-DE4C-B301-E547D46E2E46}" type="slidenum">
              <a:rPr lang="en-US" smtClean="0"/>
              <a:t>9</a:t>
            </a:fld>
            <a:endParaRPr lang="en-US"/>
          </a:p>
        </p:txBody>
      </p:sp>
    </p:spTree>
    <p:extLst>
      <p:ext uri="{BB962C8B-B14F-4D97-AF65-F5344CB8AC3E}">
        <p14:creationId xmlns:p14="http://schemas.microsoft.com/office/powerpoint/2010/main" val="1741168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7B469ED3-AE54-DE4C-B301-E547D46E2E46}" type="slidenum">
              <a:rPr lang="en-US" smtClean="0"/>
              <a:t>11</a:t>
            </a:fld>
            <a:endParaRPr lang="en-US"/>
          </a:p>
        </p:txBody>
      </p:sp>
    </p:spTree>
    <p:extLst>
      <p:ext uri="{BB962C8B-B14F-4D97-AF65-F5344CB8AC3E}">
        <p14:creationId xmlns:p14="http://schemas.microsoft.com/office/powerpoint/2010/main" val="647055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2706007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8645391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624D31-43A5-475A-80CF-332C9F6DCF35}"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92004605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1248001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110088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8624D31-43A5-475A-80CF-332C9F6DCF35}"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1355638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734758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05660145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a:p>
        </p:txBody>
      </p:sp>
    </p:spTree>
    <p:extLst>
      <p:ext uri="{BB962C8B-B14F-4D97-AF65-F5344CB8AC3E}">
        <p14:creationId xmlns:p14="http://schemas.microsoft.com/office/powerpoint/2010/main" val="51676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80698169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8211706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2/9/2018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891026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2/9/2018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08682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2/9/2018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87165809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61705737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2/9/2018</a:t>
            </a:fld>
            <a:endParaRPr lang="en-US"/>
          </a:p>
        </p:txBody>
      </p:sp>
      <p:sp>
        <p:nvSpPr>
          <p:cNvPr id="6" name="Footer Placeholder 5"/>
          <p:cNvSpPr>
            <a:spLocks noGrp="1"/>
          </p:cNvSpPr>
          <p:nvPr>
            <p:ph type="ftr" sz="quarter" idx="11"/>
          </p:nvPr>
        </p:nvSpPr>
        <p:spPr/>
        <p:txBody>
          <a:bodyPr/>
          <a:lstStyle/>
          <a:p>
            <a:r>
              <a:rPr lang="en-US"/>
              <a:t>
              </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8475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8624D31-43A5-475A-80CF-332C9F6DCF35}" type="datetimeFigureOut">
              <a:rPr lang="en-US" smtClean="0"/>
              <a:t>2/9/2018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053358081"/>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 id="2147484549" r:id="rId12"/>
    <p:sldLayoutId id="2147484550" r:id="rId13"/>
    <p:sldLayoutId id="2147484551" r:id="rId14"/>
    <p:sldLayoutId id="2147484552" r:id="rId15"/>
    <p:sldLayoutId id="2147484553" r:id="rId16"/>
  </p:sldLayoutIdLs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tmp"/><Relationship Id="rId5" Type="http://schemas.openxmlformats.org/officeDocument/2006/relationships/image" Target="../media/image2.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a:t>Innra</a:t>
            </a:r>
            <a:r>
              <a:rPr lang="en-US" dirty="0"/>
              <a:t> mat </a:t>
            </a:r>
            <a:r>
              <a:rPr lang="en-US" dirty="0" err="1"/>
              <a:t>í</a:t>
            </a:r>
            <a:r>
              <a:rPr lang="en-US" dirty="0"/>
              <a:t> </a:t>
            </a:r>
            <a:r>
              <a:rPr lang="en-US" dirty="0" err="1"/>
              <a:t>skóla</a:t>
            </a:r>
            <a:r>
              <a:rPr lang="en-US" dirty="0"/>
              <a:t>- </a:t>
            </a:r>
            <a:r>
              <a:rPr lang="en-US" dirty="0" err="1"/>
              <a:t>og</a:t>
            </a:r>
            <a:r>
              <a:rPr lang="en-US" dirty="0"/>
              <a:t> </a:t>
            </a:r>
            <a:r>
              <a:rPr lang="en-US" dirty="0" err="1"/>
              <a:t>frístundastarfi</a:t>
            </a:r>
            <a:r>
              <a:rPr lang="en-US" dirty="0"/>
              <a:t>, </a:t>
            </a:r>
            <a:r>
              <a:rPr lang="en-US" dirty="0" err="1"/>
              <a:t>fyrri</a:t>
            </a:r>
            <a:r>
              <a:rPr lang="en-US" dirty="0"/>
              <a:t> </a:t>
            </a:r>
            <a:r>
              <a:rPr lang="en-US" dirty="0" err="1"/>
              <a:t>hluti</a:t>
            </a:r>
            <a:r>
              <a:rPr lang="en-US" dirty="0"/>
              <a:t>: </a:t>
            </a:r>
            <a:r>
              <a:rPr lang="en-US" dirty="0" err="1"/>
              <a:t>Innra</a:t>
            </a:r>
            <a:r>
              <a:rPr lang="en-US" dirty="0"/>
              <a:t> mat </a:t>
            </a:r>
            <a:r>
              <a:rPr lang="en-US" dirty="0" err="1"/>
              <a:t>og</a:t>
            </a:r>
            <a:r>
              <a:rPr lang="en-US" dirty="0"/>
              <a:t> </a:t>
            </a:r>
            <a:r>
              <a:rPr lang="en-US" dirty="0" err="1"/>
              <a:t>mikilvægi</a:t>
            </a:r>
            <a:r>
              <a:rPr lang="en-US" dirty="0"/>
              <a:t> </a:t>
            </a:r>
            <a:r>
              <a:rPr lang="en-US" dirty="0" err="1"/>
              <a:t>þess</a:t>
            </a:r>
            <a:endParaRPr lang="en-US" dirty="0"/>
          </a:p>
        </p:txBody>
      </p:sp>
      <p:sp>
        <p:nvSpPr>
          <p:cNvPr id="3" name="Subtitle 2"/>
          <p:cNvSpPr>
            <a:spLocks noGrp="1"/>
          </p:cNvSpPr>
          <p:nvPr>
            <p:ph type="subTitle" idx="1"/>
          </p:nvPr>
        </p:nvSpPr>
        <p:spPr/>
        <p:txBody>
          <a:bodyPr>
            <a:normAutofit/>
          </a:bodyPr>
          <a:lstStyle/>
          <a:p>
            <a:r>
              <a:rPr lang="en-US" err="1"/>
              <a:t>Unnið</a:t>
            </a:r>
            <a:r>
              <a:rPr lang="en-US"/>
              <a:t> </a:t>
            </a:r>
            <a:r>
              <a:rPr lang="en-US" err="1"/>
              <a:t>fyrir</a:t>
            </a:r>
            <a:r>
              <a:rPr lang="en-US"/>
              <a:t> </a:t>
            </a:r>
            <a:r>
              <a:rPr lang="en-US" err="1"/>
              <a:t>Reykjavíkurborg</a:t>
            </a:r>
            <a:r>
              <a:rPr lang="en-US"/>
              <a:t> 2018</a:t>
            </a:r>
          </a:p>
          <a:p>
            <a:r>
              <a:rPr lang="en-US"/>
              <a:t>Sigríður Sigurðardóttir</a:t>
            </a:r>
          </a:p>
        </p:txBody>
      </p:sp>
      <p:pic>
        <p:nvPicPr>
          <p:cNvPr id="10" name="Audio 9">
            <a:hlinkClick r:id="" action="ppaction://media"/>
            <a:extLst>
              <a:ext uri="{FF2B5EF4-FFF2-40B4-BE49-F238E27FC236}">
                <a16:creationId xmlns:a16="http://schemas.microsoft.com/office/drawing/2014/main" id="{F5640072-8176-3644-BF01-6DDBC87973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4270432"/>
      </p:ext>
    </p:extLst>
  </p:cSld>
  <p:clrMapOvr>
    <a:masterClrMapping/>
  </p:clrMapOvr>
  <mc:AlternateContent xmlns:mc="http://schemas.openxmlformats.org/markup-compatibility/2006" xmlns:p14="http://schemas.microsoft.com/office/powerpoint/2010/main">
    <mc:Choice Requires="p14">
      <p:transition spd="slow" p14:dur="2000" advTm="58214"/>
    </mc:Choice>
    <mc:Fallback xmlns="">
      <p:transition spd="slow" advTm="5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Samstarfsmiðað</a:t>
            </a:r>
            <a:endParaRPr lang="en-US"/>
          </a:p>
        </p:txBody>
      </p:sp>
      <p:sp>
        <p:nvSpPr>
          <p:cNvPr id="3" name="Content Placeholder 2"/>
          <p:cNvSpPr>
            <a:spLocks noGrp="1"/>
          </p:cNvSpPr>
          <p:nvPr>
            <p:ph idx="1"/>
          </p:nvPr>
        </p:nvSpPr>
        <p:spPr/>
        <p:txBody>
          <a:bodyPr/>
          <a:lstStyle/>
          <a:p>
            <a:r>
              <a:rPr lang="en-US" err="1"/>
              <a:t>Fulltrúar</a:t>
            </a:r>
            <a:r>
              <a:rPr lang="en-US"/>
              <a:t> </a:t>
            </a:r>
            <a:r>
              <a:rPr lang="en-US" err="1"/>
              <a:t>allra</a:t>
            </a:r>
            <a:r>
              <a:rPr lang="en-US"/>
              <a:t> </a:t>
            </a:r>
            <a:r>
              <a:rPr lang="en-US" err="1"/>
              <a:t>hagsmunahópa</a:t>
            </a:r>
            <a:r>
              <a:rPr lang="en-US"/>
              <a:t> </a:t>
            </a:r>
            <a:r>
              <a:rPr lang="en-US" err="1"/>
              <a:t>koma</a:t>
            </a:r>
            <a:r>
              <a:rPr lang="en-US"/>
              <a:t> </a:t>
            </a:r>
            <a:r>
              <a:rPr lang="en-US" err="1"/>
              <a:t>að</a:t>
            </a:r>
            <a:r>
              <a:rPr lang="en-US"/>
              <a:t> </a:t>
            </a:r>
            <a:r>
              <a:rPr lang="en-US" err="1"/>
              <a:t>því</a:t>
            </a:r>
            <a:r>
              <a:rPr lang="en-US"/>
              <a:t> </a:t>
            </a:r>
            <a:r>
              <a:rPr lang="en-US" err="1"/>
              <a:t>að</a:t>
            </a:r>
            <a:r>
              <a:rPr lang="en-US"/>
              <a:t> </a:t>
            </a:r>
            <a:r>
              <a:rPr lang="en-US" err="1"/>
              <a:t>skipuleggja</a:t>
            </a:r>
            <a:r>
              <a:rPr lang="en-US"/>
              <a:t> </a:t>
            </a:r>
            <a:r>
              <a:rPr lang="en-US" err="1"/>
              <a:t>innra</a:t>
            </a:r>
            <a:r>
              <a:rPr lang="en-US"/>
              <a:t> mat – </a:t>
            </a:r>
            <a:r>
              <a:rPr lang="en-US" err="1"/>
              <a:t>matsteymi</a:t>
            </a:r>
            <a:endParaRPr lang="en-US"/>
          </a:p>
          <a:p>
            <a:r>
              <a:rPr lang="is-IS"/>
              <a:t>Innra mat byggist á samræðu og ígrundun og hvetur þannig til samstarfs</a:t>
            </a:r>
            <a:endParaRPr lang="en-US"/>
          </a:p>
          <a:p>
            <a:r>
              <a:rPr lang="en-US" err="1"/>
              <a:t>Þegar</a:t>
            </a:r>
            <a:r>
              <a:rPr lang="en-US"/>
              <a:t> </a:t>
            </a:r>
            <a:r>
              <a:rPr lang="en-US" err="1"/>
              <a:t>gagna</a:t>
            </a:r>
            <a:r>
              <a:rPr lang="en-US"/>
              <a:t> </a:t>
            </a:r>
            <a:r>
              <a:rPr lang="en-US" err="1"/>
              <a:t>er</a:t>
            </a:r>
            <a:r>
              <a:rPr lang="en-US"/>
              <a:t> </a:t>
            </a:r>
            <a:r>
              <a:rPr lang="en-US" err="1"/>
              <a:t>aflað</a:t>
            </a:r>
            <a:r>
              <a:rPr lang="en-US"/>
              <a:t> </a:t>
            </a:r>
            <a:r>
              <a:rPr lang="en-US" err="1"/>
              <a:t>er</a:t>
            </a:r>
            <a:r>
              <a:rPr lang="en-US"/>
              <a:t> </a:t>
            </a:r>
            <a:r>
              <a:rPr lang="en-US" err="1"/>
              <a:t>leitað</a:t>
            </a:r>
            <a:r>
              <a:rPr lang="en-US"/>
              <a:t> </a:t>
            </a:r>
            <a:r>
              <a:rPr lang="en-US" err="1"/>
              <a:t>til</a:t>
            </a:r>
            <a:r>
              <a:rPr lang="en-US"/>
              <a:t> </a:t>
            </a:r>
            <a:r>
              <a:rPr lang="en-US" err="1"/>
              <a:t>allra</a:t>
            </a:r>
            <a:r>
              <a:rPr lang="en-US"/>
              <a:t> </a:t>
            </a:r>
            <a:r>
              <a:rPr lang="en-US" err="1"/>
              <a:t>hagsmunahópa</a:t>
            </a:r>
            <a:r>
              <a:rPr lang="en-US"/>
              <a:t>; </a:t>
            </a:r>
            <a:r>
              <a:rPr lang="en-US" err="1"/>
              <a:t>barna</a:t>
            </a:r>
            <a:r>
              <a:rPr lang="en-US"/>
              <a:t>/</a:t>
            </a:r>
            <a:r>
              <a:rPr lang="en-US" err="1"/>
              <a:t>unglinga</a:t>
            </a:r>
            <a:r>
              <a:rPr lang="en-US"/>
              <a:t>/</a:t>
            </a:r>
            <a:r>
              <a:rPr lang="en-US" err="1"/>
              <a:t>nemenda</a:t>
            </a:r>
            <a:r>
              <a:rPr lang="en-US"/>
              <a:t>, </a:t>
            </a:r>
            <a:r>
              <a:rPr lang="en-US" err="1"/>
              <a:t>starfsfólks</a:t>
            </a:r>
            <a:r>
              <a:rPr lang="en-US"/>
              <a:t> </a:t>
            </a:r>
            <a:r>
              <a:rPr lang="en-US" err="1"/>
              <a:t>og</a:t>
            </a:r>
            <a:r>
              <a:rPr lang="en-US"/>
              <a:t> </a:t>
            </a:r>
            <a:r>
              <a:rPr lang="en-US" err="1"/>
              <a:t>foreldra</a:t>
            </a:r>
            <a:endParaRPr lang="en-US"/>
          </a:p>
        </p:txBody>
      </p:sp>
      <p:pic>
        <p:nvPicPr>
          <p:cNvPr id="5" name="Audio 4">
            <a:hlinkClick r:id="" action="ppaction://media"/>
            <a:extLst>
              <a:ext uri="{FF2B5EF4-FFF2-40B4-BE49-F238E27FC236}">
                <a16:creationId xmlns:a16="http://schemas.microsoft.com/office/drawing/2014/main" id="{32252F86-132C-1849-B0D7-689EDBD579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58580701"/>
      </p:ext>
    </p:extLst>
  </p:cSld>
  <p:clrMapOvr>
    <a:masterClrMapping/>
  </p:clrMapOvr>
  <mc:AlternateContent xmlns:mc="http://schemas.openxmlformats.org/markup-compatibility/2006" xmlns:p14="http://schemas.microsoft.com/office/powerpoint/2010/main">
    <mc:Choice Requires="p14">
      <p:transition spd="slow" p14:dur="2000" advTm="65428"/>
    </mc:Choice>
    <mc:Fallback xmlns="">
      <p:transition spd="slow" advTm="65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Samofið</a:t>
            </a:r>
            <a:r>
              <a:rPr lang="en-US"/>
              <a:t> </a:t>
            </a:r>
            <a:r>
              <a:rPr lang="en-US" err="1"/>
              <a:t>daglegu</a:t>
            </a:r>
            <a:r>
              <a:rPr lang="en-US"/>
              <a:t> </a:t>
            </a:r>
            <a:r>
              <a:rPr lang="en-US" err="1"/>
              <a:t>skólastarfi</a:t>
            </a:r>
            <a:endParaRPr lang="en-US"/>
          </a:p>
        </p:txBody>
      </p:sp>
      <p:sp>
        <p:nvSpPr>
          <p:cNvPr id="3" name="Content Placeholder 2"/>
          <p:cNvSpPr>
            <a:spLocks noGrp="1"/>
          </p:cNvSpPr>
          <p:nvPr>
            <p:ph idx="1"/>
          </p:nvPr>
        </p:nvSpPr>
        <p:spPr/>
        <p:txBody>
          <a:bodyPr/>
          <a:lstStyle/>
          <a:p>
            <a:r>
              <a:rPr lang="en-US" err="1"/>
              <a:t>Matið</a:t>
            </a:r>
            <a:r>
              <a:rPr lang="en-US"/>
              <a:t> </a:t>
            </a:r>
            <a:r>
              <a:rPr lang="en-US" err="1"/>
              <a:t>fer</a:t>
            </a:r>
            <a:r>
              <a:rPr lang="en-US"/>
              <a:t> </a:t>
            </a:r>
            <a:r>
              <a:rPr lang="en-US" err="1"/>
              <a:t>fram</a:t>
            </a:r>
            <a:r>
              <a:rPr lang="en-US"/>
              <a:t> </a:t>
            </a:r>
            <a:r>
              <a:rPr lang="is-IS"/>
              <a:t>á deildum, </a:t>
            </a:r>
            <a:r>
              <a:rPr lang="en-US" err="1"/>
              <a:t>í</a:t>
            </a:r>
            <a:r>
              <a:rPr lang="en-US"/>
              <a:t> </a:t>
            </a:r>
            <a:r>
              <a:rPr lang="en-US" err="1"/>
              <a:t>kennslu</a:t>
            </a:r>
            <a:r>
              <a:rPr lang="en-US"/>
              <a:t>, </a:t>
            </a:r>
            <a:r>
              <a:rPr lang="is-IS"/>
              <a:t>í daglegu starfi á frístundaheimili/félagsmiðstöð, </a:t>
            </a:r>
            <a:r>
              <a:rPr lang="en-US" err="1"/>
              <a:t>á</a:t>
            </a:r>
            <a:r>
              <a:rPr lang="en-US"/>
              <a:t> </a:t>
            </a:r>
            <a:r>
              <a:rPr lang="en-US" err="1"/>
              <a:t>fundum</a:t>
            </a:r>
            <a:r>
              <a:rPr lang="en-US"/>
              <a:t> </a:t>
            </a:r>
            <a:r>
              <a:rPr lang="en-US" err="1"/>
              <a:t>og</a:t>
            </a:r>
            <a:r>
              <a:rPr lang="en-US"/>
              <a:t> </a:t>
            </a:r>
            <a:r>
              <a:rPr lang="en-US" err="1"/>
              <a:t>í</a:t>
            </a:r>
            <a:r>
              <a:rPr lang="en-US"/>
              <a:t> </a:t>
            </a:r>
            <a:r>
              <a:rPr lang="en-US" err="1"/>
              <a:t>öðru</a:t>
            </a:r>
            <a:r>
              <a:rPr lang="en-US"/>
              <a:t> </a:t>
            </a:r>
            <a:r>
              <a:rPr lang="en-US" err="1"/>
              <a:t>skipulögðu</a:t>
            </a:r>
            <a:r>
              <a:rPr lang="en-US"/>
              <a:t> </a:t>
            </a:r>
            <a:r>
              <a:rPr lang="en-US" err="1"/>
              <a:t>starfi</a:t>
            </a:r>
            <a:endParaRPr lang="en-US"/>
          </a:p>
          <a:p>
            <a:r>
              <a:rPr lang="en-US" err="1"/>
              <a:t>Matið</a:t>
            </a:r>
            <a:r>
              <a:rPr lang="en-US"/>
              <a:t> </a:t>
            </a:r>
            <a:r>
              <a:rPr lang="en-US" err="1"/>
              <a:t>er</a:t>
            </a:r>
            <a:r>
              <a:rPr lang="en-US"/>
              <a:t> </a:t>
            </a:r>
            <a:r>
              <a:rPr lang="en-US" err="1"/>
              <a:t>reglulegur</a:t>
            </a:r>
            <a:r>
              <a:rPr lang="en-US"/>
              <a:t> </a:t>
            </a:r>
            <a:r>
              <a:rPr lang="en-US" err="1"/>
              <a:t>og</a:t>
            </a:r>
            <a:r>
              <a:rPr lang="en-US"/>
              <a:t> </a:t>
            </a:r>
            <a:r>
              <a:rPr lang="en-US" err="1"/>
              <a:t>fastur</a:t>
            </a:r>
            <a:r>
              <a:rPr lang="en-US"/>
              <a:t> </a:t>
            </a:r>
            <a:r>
              <a:rPr lang="en-US" err="1"/>
              <a:t>þáttur</a:t>
            </a:r>
            <a:r>
              <a:rPr lang="en-US"/>
              <a:t> </a:t>
            </a:r>
            <a:r>
              <a:rPr lang="en-US" err="1"/>
              <a:t>í</a:t>
            </a:r>
            <a:r>
              <a:rPr lang="en-US"/>
              <a:t> </a:t>
            </a:r>
            <a:r>
              <a:rPr lang="en-US" err="1"/>
              <a:t>starfinu</a:t>
            </a:r>
            <a:endParaRPr lang="en-US"/>
          </a:p>
          <a:p>
            <a:r>
              <a:rPr lang="en-US" err="1"/>
              <a:t>Matið</a:t>
            </a:r>
            <a:r>
              <a:rPr lang="en-US"/>
              <a:t> </a:t>
            </a:r>
            <a:r>
              <a:rPr lang="en-US" err="1"/>
              <a:t>nær</a:t>
            </a:r>
            <a:r>
              <a:rPr lang="en-US"/>
              <a:t> </a:t>
            </a:r>
            <a:r>
              <a:rPr lang="en-US" err="1"/>
              <a:t>til</a:t>
            </a:r>
            <a:r>
              <a:rPr lang="en-US"/>
              <a:t> </a:t>
            </a:r>
            <a:r>
              <a:rPr lang="en-US" err="1"/>
              <a:t>allra</a:t>
            </a:r>
            <a:r>
              <a:rPr lang="en-US"/>
              <a:t> </a:t>
            </a:r>
            <a:r>
              <a:rPr lang="en-US" err="1"/>
              <a:t>helstu</a:t>
            </a:r>
            <a:r>
              <a:rPr lang="en-US"/>
              <a:t> </a:t>
            </a:r>
            <a:r>
              <a:rPr lang="en-US" err="1"/>
              <a:t>þátta</a:t>
            </a:r>
            <a:r>
              <a:rPr lang="en-US"/>
              <a:t> </a:t>
            </a:r>
            <a:r>
              <a:rPr lang="en-US" err="1"/>
              <a:t>starfsins</a:t>
            </a:r>
            <a:endParaRPr lang="en-US"/>
          </a:p>
        </p:txBody>
      </p:sp>
      <p:pic>
        <p:nvPicPr>
          <p:cNvPr id="8" name="Audio 7">
            <a:hlinkClick r:id="" action="ppaction://media"/>
            <a:extLst>
              <a:ext uri="{FF2B5EF4-FFF2-40B4-BE49-F238E27FC236}">
                <a16:creationId xmlns:a16="http://schemas.microsoft.com/office/drawing/2014/main" id="{FC4D6562-9828-5F45-9CD2-AB075271A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88362975"/>
      </p:ext>
    </p:extLst>
  </p:cSld>
  <p:clrMapOvr>
    <a:masterClrMapping/>
  </p:clrMapOvr>
  <mc:AlternateContent xmlns:mc="http://schemas.openxmlformats.org/markup-compatibility/2006" xmlns:p14="http://schemas.microsoft.com/office/powerpoint/2010/main">
    <mc:Choice Requires="p14">
      <p:transition spd="slow" p14:dur="2000" advTm="98888"/>
    </mc:Choice>
    <mc:Fallback xmlns="">
      <p:transition spd="slow" advTm="98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Byggt</a:t>
            </a:r>
            <a:r>
              <a:rPr lang="en-US"/>
              <a:t> </a:t>
            </a:r>
            <a:r>
              <a:rPr lang="en-US" err="1"/>
              <a:t>á</a:t>
            </a:r>
            <a:r>
              <a:rPr lang="en-US"/>
              <a:t> </a:t>
            </a:r>
            <a:r>
              <a:rPr lang="en-US" err="1"/>
              <a:t>traustum</a:t>
            </a:r>
            <a:r>
              <a:rPr lang="en-US"/>
              <a:t> </a:t>
            </a:r>
            <a:r>
              <a:rPr lang="en-US" err="1"/>
              <a:t>og</a:t>
            </a:r>
            <a:r>
              <a:rPr lang="en-US"/>
              <a:t> </a:t>
            </a:r>
            <a:r>
              <a:rPr lang="en-US" err="1"/>
              <a:t>viðeignandi</a:t>
            </a:r>
            <a:r>
              <a:rPr lang="en-US"/>
              <a:t> </a:t>
            </a:r>
            <a:r>
              <a:rPr lang="en-US" err="1"/>
              <a:t>gögnum</a:t>
            </a:r>
            <a:endParaRPr lang="en-US"/>
          </a:p>
        </p:txBody>
      </p:sp>
      <p:pic>
        <p:nvPicPr>
          <p:cNvPr id="8" name="Content Placeholder 7"/>
          <p:cNvPicPr>
            <a:picLocks noGrp="1" noChangeAspect="1"/>
          </p:cNvPicPr>
          <p:nvPr>
            <p:ph idx="1"/>
          </p:nvPr>
        </p:nvPicPr>
        <p:blipFill>
          <a:blip r:embed="rId4"/>
          <a:stretch>
            <a:fillRect/>
          </a:stretch>
        </p:blipFill>
        <p:spPr>
          <a:xfrm>
            <a:off x="2755114" y="2133600"/>
            <a:ext cx="8583597" cy="3778250"/>
          </a:xfrm>
          <a:prstGeom prst="rect">
            <a:avLst/>
          </a:prstGeom>
        </p:spPr>
      </p:pic>
      <p:pic>
        <p:nvPicPr>
          <p:cNvPr id="5" name="Audio 4">
            <a:hlinkClick r:id="" action="ppaction://media"/>
            <a:extLst>
              <a:ext uri="{FF2B5EF4-FFF2-40B4-BE49-F238E27FC236}">
                <a16:creationId xmlns:a16="http://schemas.microsoft.com/office/drawing/2014/main" id="{7BF46E22-A3A2-A34D-94E0-76C1F1DB25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68994911"/>
      </p:ext>
    </p:extLst>
  </p:cSld>
  <p:clrMapOvr>
    <a:masterClrMapping/>
  </p:clrMapOvr>
  <mc:AlternateContent xmlns:mc="http://schemas.openxmlformats.org/markup-compatibility/2006" xmlns:p14="http://schemas.microsoft.com/office/powerpoint/2010/main">
    <mc:Choice Requires="p14">
      <p:transition spd="slow" p14:dur="2000" advTm="43929"/>
    </mc:Choice>
    <mc:Fallback xmlns="">
      <p:transition spd="slow" advTm="4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Byggt</a:t>
            </a:r>
            <a:r>
              <a:rPr lang="en-US"/>
              <a:t> </a:t>
            </a:r>
            <a:r>
              <a:rPr lang="en-US" err="1"/>
              <a:t>á</a:t>
            </a:r>
            <a:r>
              <a:rPr lang="en-US"/>
              <a:t> </a:t>
            </a:r>
            <a:r>
              <a:rPr lang="en-US" err="1"/>
              <a:t>traustum</a:t>
            </a:r>
            <a:r>
              <a:rPr lang="en-US"/>
              <a:t> </a:t>
            </a:r>
            <a:r>
              <a:rPr lang="en-US" err="1"/>
              <a:t>og</a:t>
            </a:r>
            <a:r>
              <a:rPr lang="en-US"/>
              <a:t> </a:t>
            </a:r>
            <a:r>
              <a:rPr lang="en-US" err="1"/>
              <a:t>viðeigandi</a:t>
            </a:r>
            <a:r>
              <a:rPr lang="en-US"/>
              <a:t> </a:t>
            </a:r>
            <a:r>
              <a:rPr lang="en-US" err="1"/>
              <a:t>gögnum</a:t>
            </a:r>
            <a:r>
              <a:rPr lang="en-US"/>
              <a:t> </a:t>
            </a:r>
            <a:r>
              <a:rPr lang="en-US" err="1"/>
              <a:t>frh</a:t>
            </a:r>
            <a:r>
              <a:rPr lang="en-US"/>
              <a:t>.</a:t>
            </a:r>
          </a:p>
        </p:txBody>
      </p:sp>
      <p:sp>
        <p:nvSpPr>
          <p:cNvPr id="3" name="Content Placeholder 2"/>
          <p:cNvSpPr>
            <a:spLocks noGrp="1"/>
          </p:cNvSpPr>
          <p:nvPr>
            <p:ph idx="1"/>
          </p:nvPr>
        </p:nvSpPr>
        <p:spPr/>
        <p:txBody>
          <a:bodyPr/>
          <a:lstStyle/>
          <a:p>
            <a:r>
              <a:rPr lang="en-US" err="1"/>
              <a:t>Umræða</a:t>
            </a:r>
            <a:r>
              <a:rPr lang="en-US"/>
              <a:t> um </a:t>
            </a:r>
            <a:r>
              <a:rPr lang="en-US" err="1"/>
              <a:t>viðfangsefni</a:t>
            </a:r>
            <a:r>
              <a:rPr lang="en-US"/>
              <a:t> </a:t>
            </a:r>
            <a:r>
              <a:rPr lang="en-US" err="1"/>
              <a:t>og</a:t>
            </a:r>
            <a:r>
              <a:rPr lang="en-US"/>
              <a:t> </a:t>
            </a:r>
            <a:r>
              <a:rPr lang="en-US" err="1"/>
              <a:t>hvernig</a:t>
            </a:r>
            <a:r>
              <a:rPr lang="en-US"/>
              <a:t> best </a:t>
            </a:r>
            <a:r>
              <a:rPr lang="en-US" err="1"/>
              <a:t>sé</a:t>
            </a:r>
            <a:r>
              <a:rPr lang="en-US"/>
              <a:t> </a:t>
            </a:r>
            <a:r>
              <a:rPr lang="en-US" err="1"/>
              <a:t>að</a:t>
            </a:r>
            <a:r>
              <a:rPr lang="en-US"/>
              <a:t> </a:t>
            </a:r>
            <a:r>
              <a:rPr lang="en-US" err="1"/>
              <a:t>afla</a:t>
            </a:r>
            <a:r>
              <a:rPr lang="en-US"/>
              <a:t> </a:t>
            </a:r>
            <a:r>
              <a:rPr lang="en-US" err="1"/>
              <a:t>gagna</a:t>
            </a:r>
            <a:r>
              <a:rPr lang="en-US"/>
              <a:t> </a:t>
            </a:r>
            <a:r>
              <a:rPr lang="en-US" err="1"/>
              <a:t>og</a:t>
            </a:r>
            <a:r>
              <a:rPr lang="en-US"/>
              <a:t> </a:t>
            </a:r>
            <a:r>
              <a:rPr lang="en-US" err="1"/>
              <a:t>frá</a:t>
            </a:r>
            <a:r>
              <a:rPr lang="en-US"/>
              <a:t> </a:t>
            </a:r>
            <a:r>
              <a:rPr lang="en-US" err="1"/>
              <a:t>hverjum</a:t>
            </a:r>
            <a:r>
              <a:rPr lang="en-US"/>
              <a:t> </a:t>
            </a:r>
            <a:r>
              <a:rPr lang="en-US" err="1"/>
              <a:t>fer</a:t>
            </a:r>
            <a:r>
              <a:rPr lang="en-US"/>
              <a:t> </a:t>
            </a:r>
            <a:r>
              <a:rPr lang="en-US" err="1"/>
              <a:t>fram</a:t>
            </a:r>
            <a:r>
              <a:rPr lang="en-US"/>
              <a:t> </a:t>
            </a:r>
            <a:r>
              <a:rPr lang="en-US" err="1"/>
              <a:t>í</a:t>
            </a:r>
            <a:r>
              <a:rPr lang="en-US"/>
              <a:t> </a:t>
            </a:r>
            <a:r>
              <a:rPr lang="en-US" err="1"/>
              <a:t>matsteymi</a:t>
            </a:r>
            <a:r>
              <a:rPr lang="en-US"/>
              <a:t>:</a:t>
            </a:r>
          </a:p>
          <a:p>
            <a:pPr lvl="1"/>
            <a:r>
              <a:rPr lang="en-US" err="1"/>
              <a:t>Hvaða</a:t>
            </a:r>
            <a:r>
              <a:rPr lang="en-US"/>
              <a:t> </a:t>
            </a:r>
            <a:r>
              <a:rPr lang="en-US" err="1"/>
              <a:t>upplýsingar</a:t>
            </a:r>
            <a:r>
              <a:rPr lang="en-US"/>
              <a:t> </a:t>
            </a:r>
            <a:r>
              <a:rPr lang="en-US" err="1"/>
              <a:t>gefa</a:t>
            </a:r>
            <a:r>
              <a:rPr lang="en-US"/>
              <a:t> </a:t>
            </a:r>
            <a:r>
              <a:rPr lang="en-US" err="1"/>
              <a:t>besta</a:t>
            </a:r>
            <a:r>
              <a:rPr lang="en-US"/>
              <a:t> </a:t>
            </a:r>
            <a:r>
              <a:rPr lang="en-US" err="1"/>
              <a:t>mynd</a:t>
            </a:r>
            <a:r>
              <a:rPr lang="en-US"/>
              <a:t>?</a:t>
            </a:r>
          </a:p>
          <a:p>
            <a:pPr lvl="1"/>
            <a:r>
              <a:rPr lang="en-US" err="1"/>
              <a:t>Hvert</a:t>
            </a:r>
            <a:r>
              <a:rPr lang="en-US"/>
              <a:t> </a:t>
            </a:r>
            <a:r>
              <a:rPr lang="en-US" err="1"/>
              <a:t>er</a:t>
            </a:r>
            <a:r>
              <a:rPr lang="en-US"/>
              <a:t> best </a:t>
            </a:r>
            <a:r>
              <a:rPr lang="en-US" err="1"/>
              <a:t>að</a:t>
            </a:r>
            <a:r>
              <a:rPr lang="en-US"/>
              <a:t> </a:t>
            </a:r>
            <a:r>
              <a:rPr lang="en-US" err="1"/>
              <a:t>leita</a:t>
            </a:r>
            <a:r>
              <a:rPr lang="en-US"/>
              <a:t>?</a:t>
            </a:r>
          </a:p>
          <a:p>
            <a:endParaRPr lang="en-US"/>
          </a:p>
        </p:txBody>
      </p:sp>
      <p:pic>
        <p:nvPicPr>
          <p:cNvPr id="5" name="Audio 4">
            <a:hlinkClick r:id="" action="ppaction://media"/>
            <a:extLst>
              <a:ext uri="{FF2B5EF4-FFF2-40B4-BE49-F238E27FC236}">
                <a16:creationId xmlns:a16="http://schemas.microsoft.com/office/drawing/2014/main" id="{00AA5A79-48E7-E643-8EDD-A1CF307503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7949287"/>
      </p:ext>
    </p:extLst>
  </p:cSld>
  <p:clrMapOvr>
    <a:masterClrMapping/>
  </p:clrMapOvr>
  <mc:AlternateContent xmlns:mc="http://schemas.openxmlformats.org/markup-compatibility/2006" xmlns:p14="http://schemas.microsoft.com/office/powerpoint/2010/main">
    <mc:Choice Requires="p14">
      <p:transition spd="slow" p14:dur="2000" advTm="65029"/>
    </mc:Choice>
    <mc:Fallback xmlns="">
      <p:transition spd="slow" advTm="6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Greinandi</a:t>
            </a:r>
            <a:r>
              <a:rPr lang="en-US"/>
              <a:t> </a:t>
            </a:r>
            <a:r>
              <a:rPr lang="en-US" err="1"/>
              <a:t>og</a:t>
            </a:r>
            <a:r>
              <a:rPr lang="en-US"/>
              <a:t> </a:t>
            </a:r>
            <a:r>
              <a:rPr lang="en-US" err="1"/>
              <a:t>umbótamiðað</a:t>
            </a:r>
            <a:endParaRPr lang="en-US"/>
          </a:p>
        </p:txBody>
      </p:sp>
      <p:sp>
        <p:nvSpPr>
          <p:cNvPr id="3" name="Content Placeholder 2"/>
          <p:cNvSpPr>
            <a:spLocks noGrp="1"/>
          </p:cNvSpPr>
          <p:nvPr>
            <p:ph idx="1"/>
          </p:nvPr>
        </p:nvSpPr>
        <p:spPr/>
        <p:txBody>
          <a:bodyPr/>
          <a:lstStyle/>
          <a:p>
            <a:r>
              <a:rPr lang="en-US" dirty="0" err="1"/>
              <a:t>Gögn</a:t>
            </a:r>
            <a:r>
              <a:rPr lang="en-US" dirty="0"/>
              <a:t> </a:t>
            </a:r>
            <a:r>
              <a:rPr lang="en-US" dirty="0" err="1"/>
              <a:t>greind</a:t>
            </a:r>
            <a:r>
              <a:rPr lang="en-US" dirty="0"/>
              <a:t> </a:t>
            </a:r>
            <a:r>
              <a:rPr lang="en-US" dirty="0" err="1"/>
              <a:t>með</a:t>
            </a:r>
            <a:r>
              <a:rPr lang="en-US" dirty="0"/>
              <a:t> </a:t>
            </a:r>
            <a:r>
              <a:rPr lang="en-US" dirty="0" err="1"/>
              <a:t>ígrundun</a:t>
            </a:r>
            <a:r>
              <a:rPr lang="en-US" dirty="0"/>
              <a:t> </a:t>
            </a:r>
            <a:r>
              <a:rPr lang="en-US" dirty="0" err="1"/>
              <a:t>og</a:t>
            </a:r>
            <a:r>
              <a:rPr lang="en-US" dirty="0"/>
              <a:t> </a:t>
            </a:r>
            <a:r>
              <a:rPr lang="en-US" dirty="0" err="1"/>
              <a:t>samvinnu</a:t>
            </a:r>
            <a:r>
              <a:rPr lang="en-US" dirty="0"/>
              <a:t> </a:t>
            </a:r>
            <a:r>
              <a:rPr lang="en-US" dirty="0" err="1"/>
              <a:t>í</a:t>
            </a:r>
            <a:r>
              <a:rPr lang="en-US" dirty="0"/>
              <a:t> </a:t>
            </a:r>
            <a:r>
              <a:rPr lang="en-US" dirty="0" err="1"/>
              <a:t>hópum</a:t>
            </a:r>
            <a:r>
              <a:rPr lang="en-US" dirty="0"/>
              <a:t> </a:t>
            </a:r>
            <a:r>
              <a:rPr lang="en-US" dirty="0" err="1"/>
              <a:t>og</a:t>
            </a:r>
            <a:r>
              <a:rPr lang="en-US" dirty="0"/>
              <a:t> </a:t>
            </a:r>
            <a:r>
              <a:rPr lang="en-US" dirty="0" err="1"/>
              <a:t>matsteymi</a:t>
            </a:r>
            <a:endParaRPr lang="en-US" dirty="0"/>
          </a:p>
          <a:p>
            <a:r>
              <a:rPr lang="en-US" dirty="0" err="1"/>
              <a:t>Gögn</a:t>
            </a:r>
            <a:r>
              <a:rPr lang="en-US" dirty="0"/>
              <a:t> </a:t>
            </a:r>
            <a:r>
              <a:rPr lang="en-US" dirty="0" err="1"/>
              <a:t>greind</a:t>
            </a:r>
            <a:r>
              <a:rPr lang="en-US" dirty="0"/>
              <a:t> </a:t>
            </a:r>
            <a:r>
              <a:rPr lang="en-US" dirty="0" err="1"/>
              <a:t>í</a:t>
            </a:r>
            <a:r>
              <a:rPr lang="en-US" dirty="0"/>
              <a:t> </a:t>
            </a:r>
            <a:r>
              <a:rPr lang="en-US" dirty="0" err="1"/>
              <a:t>styrkleika</a:t>
            </a:r>
            <a:r>
              <a:rPr lang="en-US" dirty="0"/>
              <a:t> </a:t>
            </a:r>
            <a:r>
              <a:rPr lang="en-US" dirty="0" err="1"/>
              <a:t>og</a:t>
            </a:r>
            <a:r>
              <a:rPr lang="en-US" dirty="0"/>
              <a:t> </a:t>
            </a:r>
            <a:r>
              <a:rPr lang="en-US" dirty="0" err="1"/>
              <a:t>tækifæri</a:t>
            </a:r>
            <a:r>
              <a:rPr lang="en-US" dirty="0"/>
              <a:t> </a:t>
            </a:r>
            <a:r>
              <a:rPr lang="en-US" dirty="0" err="1"/>
              <a:t>til</a:t>
            </a:r>
            <a:r>
              <a:rPr lang="en-US" dirty="0"/>
              <a:t> </a:t>
            </a:r>
            <a:r>
              <a:rPr lang="en-US" dirty="0" err="1"/>
              <a:t>umbóta</a:t>
            </a:r>
            <a:endParaRPr lang="en-US" dirty="0"/>
          </a:p>
          <a:p>
            <a:r>
              <a:rPr lang="en-US" dirty="0" err="1"/>
              <a:t>Áætlun</a:t>
            </a:r>
            <a:r>
              <a:rPr lang="en-US" dirty="0"/>
              <a:t> </a:t>
            </a:r>
            <a:r>
              <a:rPr lang="en-US" dirty="0" err="1"/>
              <a:t>gerð</a:t>
            </a:r>
            <a:r>
              <a:rPr lang="en-US"/>
              <a:t> um umbætur</a:t>
            </a:r>
            <a:r>
              <a:rPr lang="en-US" dirty="0"/>
              <a:t> </a:t>
            </a:r>
            <a:r>
              <a:rPr lang="en-US" dirty="0" err="1"/>
              <a:t>og</a:t>
            </a:r>
            <a:r>
              <a:rPr lang="en-US" dirty="0"/>
              <a:t> </a:t>
            </a:r>
            <a:r>
              <a:rPr lang="en-US" dirty="0" err="1"/>
              <a:t>henni</a:t>
            </a:r>
            <a:r>
              <a:rPr lang="en-US" dirty="0"/>
              <a:t> </a:t>
            </a:r>
            <a:r>
              <a:rPr lang="en-US" dirty="0" err="1"/>
              <a:t>fylgt</a:t>
            </a:r>
            <a:r>
              <a:rPr lang="en-US" dirty="0"/>
              <a:t> </a:t>
            </a:r>
            <a:r>
              <a:rPr lang="en-US" dirty="0" err="1"/>
              <a:t>eftir</a:t>
            </a:r>
            <a:endParaRPr lang="en-US" dirty="0"/>
          </a:p>
          <a:p>
            <a:endParaRPr lang="en-US" dirty="0"/>
          </a:p>
        </p:txBody>
      </p:sp>
      <p:pic>
        <p:nvPicPr>
          <p:cNvPr id="5" name="Audio 4">
            <a:hlinkClick r:id="" action="ppaction://media"/>
            <a:extLst>
              <a:ext uri="{FF2B5EF4-FFF2-40B4-BE49-F238E27FC236}">
                <a16:creationId xmlns:a16="http://schemas.microsoft.com/office/drawing/2014/main" id="{6ADF6DBA-21BA-9D45-9319-B074DF4CCD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0157452"/>
      </p:ext>
    </p:extLst>
  </p:cSld>
  <p:clrMapOvr>
    <a:masterClrMapping/>
  </p:clrMapOvr>
  <mc:AlternateContent xmlns:mc="http://schemas.openxmlformats.org/markup-compatibility/2006" xmlns:p14="http://schemas.microsoft.com/office/powerpoint/2010/main">
    <mc:Choice Requires="p14">
      <p:transition spd="slow" p14:dur="2000" advTm="56957"/>
    </mc:Choice>
    <mc:Fallback xmlns="">
      <p:transition spd="slow" advTm="56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Opinbert</a:t>
            </a:r>
            <a:endParaRPr lang="en-US"/>
          </a:p>
        </p:txBody>
      </p:sp>
      <p:sp>
        <p:nvSpPr>
          <p:cNvPr id="3" name="Content Placeholder 2"/>
          <p:cNvSpPr>
            <a:spLocks noGrp="1"/>
          </p:cNvSpPr>
          <p:nvPr>
            <p:ph idx="1"/>
          </p:nvPr>
        </p:nvSpPr>
        <p:spPr/>
        <p:txBody>
          <a:bodyPr/>
          <a:lstStyle/>
          <a:p>
            <a:r>
              <a:rPr lang="en-US" err="1"/>
              <a:t>Áætlanir</a:t>
            </a:r>
            <a:r>
              <a:rPr lang="en-US"/>
              <a:t> </a:t>
            </a:r>
            <a:r>
              <a:rPr lang="en-US" err="1"/>
              <a:t>birtar</a:t>
            </a:r>
            <a:r>
              <a:rPr lang="en-US"/>
              <a:t> </a:t>
            </a:r>
            <a:r>
              <a:rPr lang="en-US" err="1"/>
              <a:t>í</a:t>
            </a:r>
            <a:r>
              <a:rPr lang="en-US"/>
              <a:t> </a:t>
            </a:r>
            <a:r>
              <a:rPr lang="en-US" err="1"/>
              <a:t>skólanámskrá</a:t>
            </a:r>
            <a:r>
              <a:rPr lang="en-US"/>
              <a:t>/</a:t>
            </a:r>
            <a:r>
              <a:rPr lang="en-US" err="1"/>
              <a:t>starfsáætlun</a:t>
            </a:r>
            <a:r>
              <a:rPr lang="en-US"/>
              <a:t>/</a:t>
            </a:r>
            <a:r>
              <a:rPr lang="en-US" err="1"/>
              <a:t>aðgerða</a:t>
            </a:r>
            <a:r>
              <a:rPr lang="is-IS"/>
              <a:t>áætlun</a:t>
            </a:r>
            <a:r>
              <a:rPr lang="en-US"/>
              <a:t> </a:t>
            </a:r>
            <a:r>
              <a:rPr lang="en-US" err="1"/>
              <a:t>á</a:t>
            </a:r>
            <a:r>
              <a:rPr lang="en-US"/>
              <a:t> </a:t>
            </a:r>
            <a:r>
              <a:rPr lang="en-US" err="1"/>
              <a:t>heimasíðu</a:t>
            </a:r>
            <a:endParaRPr lang="en-US"/>
          </a:p>
          <a:p>
            <a:r>
              <a:rPr lang="en-US" err="1"/>
              <a:t>Greinargerð</a:t>
            </a:r>
            <a:r>
              <a:rPr lang="en-US"/>
              <a:t> um </a:t>
            </a:r>
            <a:r>
              <a:rPr lang="en-US" err="1"/>
              <a:t>helstu</a:t>
            </a:r>
            <a:r>
              <a:rPr lang="en-US"/>
              <a:t> </a:t>
            </a:r>
            <a:r>
              <a:rPr lang="en-US" err="1"/>
              <a:t>niðurstöður</a:t>
            </a:r>
            <a:r>
              <a:rPr lang="en-US"/>
              <a:t> </a:t>
            </a:r>
            <a:r>
              <a:rPr lang="en-US" err="1"/>
              <a:t>og</a:t>
            </a:r>
            <a:r>
              <a:rPr lang="en-US"/>
              <a:t> </a:t>
            </a:r>
            <a:r>
              <a:rPr lang="en-US" err="1"/>
              <a:t>umbótaáætlun</a:t>
            </a:r>
            <a:r>
              <a:rPr lang="en-US"/>
              <a:t> </a:t>
            </a:r>
            <a:r>
              <a:rPr lang="en-US" err="1"/>
              <a:t>birtar</a:t>
            </a:r>
            <a:r>
              <a:rPr lang="en-US"/>
              <a:t> </a:t>
            </a:r>
            <a:r>
              <a:rPr lang="en-US" err="1"/>
              <a:t>á</a:t>
            </a:r>
            <a:r>
              <a:rPr lang="en-US"/>
              <a:t> </a:t>
            </a:r>
            <a:r>
              <a:rPr lang="en-US" err="1"/>
              <a:t>heimasíðu</a:t>
            </a:r>
            <a:endParaRPr lang="en-US"/>
          </a:p>
          <a:p>
            <a:r>
              <a:rPr lang="en-US" err="1"/>
              <a:t>Gott</a:t>
            </a:r>
            <a:r>
              <a:rPr lang="en-US"/>
              <a:t> </a:t>
            </a:r>
            <a:r>
              <a:rPr lang="en-US" err="1"/>
              <a:t>að</a:t>
            </a:r>
            <a:r>
              <a:rPr lang="en-US"/>
              <a:t> </a:t>
            </a:r>
            <a:r>
              <a:rPr lang="en-US" err="1"/>
              <a:t>hafa</a:t>
            </a:r>
            <a:r>
              <a:rPr lang="en-US"/>
              <a:t> </a:t>
            </a:r>
            <a:r>
              <a:rPr lang="en-US" err="1"/>
              <a:t>hlekk</a:t>
            </a:r>
            <a:r>
              <a:rPr lang="en-US"/>
              <a:t> </a:t>
            </a:r>
            <a:r>
              <a:rPr lang="en-US" err="1"/>
              <a:t>á</a:t>
            </a:r>
            <a:r>
              <a:rPr lang="en-US"/>
              <a:t> </a:t>
            </a:r>
            <a:r>
              <a:rPr lang="en-US" err="1"/>
              <a:t>heimasíðu</a:t>
            </a:r>
            <a:r>
              <a:rPr lang="en-US"/>
              <a:t> </a:t>
            </a:r>
            <a:r>
              <a:rPr lang="en-US" err="1"/>
              <a:t>þar</a:t>
            </a:r>
            <a:r>
              <a:rPr lang="en-US"/>
              <a:t> </a:t>
            </a:r>
            <a:r>
              <a:rPr lang="en-US" err="1"/>
              <a:t>sem</a:t>
            </a:r>
            <a:r>
              <a:rPr lang="en-US"/>
              <a:t> </a:t>
            </a:r>
            <a:r>
              <a:rPr lang="en-US" err="1"/>
              <a:t>allt</a:t>
            </a:r>
            <a:r>
              <a:rPr lang="en-US"/>
              <a:t> </a:t>
            </a:r>
            <a:r>
              <a:rPr lang="en-US" err="1"/>
              <a:t>er</a:t>
            </a:r>
            <a:r>
              <a:rPr lang="en-US"/>
              <a:t> </a:t>
            </a:r>
            <a:r>
              <a:rPr lang="en-US" err="1"/>
              <a:t>viðkemur</a:t>
            </a:r>
            <a:r>
              <a:rPr lang="en-US"/>
              <a:t> </a:t>
            </a:r>
            <a:r>
              <a:rPr lang="en-US" err="1"/>
              <a:t>innra</a:t>
            </a:r>
            <a:r>
              <a:rPr lang="en-US"/>
              <a:t> </a:t>
            </a:r>
            <a:r>
              <a:rPr lang="en-US" err="1"/>
              <a:t>mati</a:t>
            </a:r>
            <a:r>
              <a:rPr lang="en-US"/>
              <a:t> </a:t>
            </a:r>
            <a:r>
              <a:rPr lang="en-US" err="1"/>
              <a:t>kemur</a:t>
            </a:r>
            <a:r>
              <a:rPr lang="en-US"/>
              <a:t> </a:t>
            </a:r>
            <a:r>
              <a:rPr lang="en-US" err="1"/>
              <a:t>fram</a:t>
            </a:r>
            <a:endParaRPr lang="en-US"/>
          </a:p>
        </p:txBody>
      </p:sp>
      <p:pic>
        <p:nvPicPr>
          <p:cNvPr id="5" name="Audio 4">
            <a:hlinkClick r:id="" action="ppaction://media"/>
            <a:extLst>
              <a:ext uri="{FF2B5EF4-FFF2-40B4-BE49-F238E27FC236}">
                <a16:creationId xmlns:a16="http://schemas.microsoft.com/office/drawing/2014/main" id="{94FD0082-991E-A24B-A8DE-0BF866120A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99639312"/>
      </p:ext>
    </p:extLst>
  </p:cSld>
  <p:clrMapOvr>
    <a:masterClrMapping/>
  </p:clrMapOvr>
  <mc:AlternateContent xmlns:mc="http://schemas.openxmlformats.org/markup-compatibility/2006" xmlns:p14="http://schemas.microsoft.com/office/powerpoint/2010/main">
    <mc:Choice Requires="p14">
      <p:transition spd="slow" p14:dur="2000" advTm="60401"/>
    </mc:Choice>
    <mc:Fallback xmlns="">
      <p:transition spd="slow" advTm="6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23694561"/>
              </p:ext>
            </p:extLst>
          </p:nvPr>
        </p:nvGraphicFramePr>
        <p:xfrm>
          <a:off x="2349492" y="742988"/>
          <a:ext cx="9522960" cy="5952779"/>
        </p:xfrm>
        <a:graphic>
          <a:graphicData uri="http://schemas.openxmlformats.org/drawingml/2006/table">
            <a:tbl>
              <a:tblPr firstRow="1" firstCol="1" bandRow="1">
                <a:tableStyleId>{5C22544A-7EE6-4342-B048-85BDC9FD1C3A}</a:tableStyleId>
              </a:tblPr>
              <a:tblGrid>
                <a:gridCol w="3163785">
                  <a:extLst>
                    <a:ext uri="{9D8B030D-6E8A-4147-A177-3AD203B41FA5}">
                      <a16:colId xmlns:a16="http://schemas.microsoft.com/office/drawing/2014/main" val="20000"/>
                    </a:ext>
                  </a:extLst>
                </a:gridCol>
                <a:gridCol w="3163785">
                  <a:extLst>
                    <a:ext uri="{9D8B030D-6E8A-4147-A177-3AD203B41FA5}">
                      <a16:colId xmlns:a16="http://schemas.microsoft.com/office/drawing/2014/main" val="20001"/>
                    </a:ext>
                  </a:extLst>
                </a:gridCol>
                <a:gridCol w="3195390">
                  <a:extLst>
                    <a:ext uri="{9D8B030D-6E8A-4147-A177-3AD203B41FA5}">
                      <a16:colId xmlns:a16="http://schemas.microsoft.com/office/drawing/2014/main" val="20002"/>
                    </a:ext>
                  </a:extLst>
                </a:gridCol>
              </a:tblGrid>
              <a:tr h="414653">
                <a:tc>
                  <a:txBody>
                    <a:bodyPr/>
                    <a:lstStyle/>
                    <a:p>
                      <a:pPr>
                        <a:spcAft>
                          <a:spcPts val="0"/>
                        </a:spcAft>
                      </a:pPr>
                      <a:r>
                        <a:rPr lang="is-IS" sz="1600">
                          <a:solidFill>
                            <a:schemeClr val="tx1"/>
                          </a:solidFill>
                          <a:effectLst/>
                        </a:rPr>
                        <a:t>Fyrstu skref í innra mati</a:t>
                      </a:r>
                      <a:endParaRPr lang="en-US" sz="1600">
                        <a:solidFill>
                          <a:schemeClr val="tx1"/>
                        </a:solidFill>
                        <a:effectLst/>
                        <a:latin typeface="Times New Roman" charset="0"/>
                        <a:ea typeface="Calibri" charset="0"/>
                      </a:endParaRPr>
                    </a:p>
                  </a:txBody>
                  <a:tcPr marL="36834" marR="36834" marT="0" marB="0"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28575" cap="flat" cmpd="sng" algn="ctr">
                      <a:solidFill>
                        <a:schemeClr val="accent2">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is-IS" sz="1600">
                          <a:solidFill>
                            <a:schemeClr val="tx1"/>
                          </a:solidFill>
                          <a:effectLst/>
                        </a:rPr>
                        <a:t>Innra mat í þróun</a:t>
                      </a:r>
                      <a:endParaRPr lang="en-US" sz="1600">
                        <a:solidFill>
                          <a:schemeClr val="tx1"/>
                        </a:solidFill>
                        <a:effectLst/>
                        <a:latin typeface="Times New Roman" charset="0"/>
                        <a:ea typeface="Calibri" charset="0"/>
                      </a:endParaRPr>
                    </a:p>
                  </a:txBody>
                  <a:tcPr marL="36834" marR="36834" marT="0" marB="0"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28575" cap="flat" cmpd="sng" algn="ctr">
                      <a:solidFill>
                        <a:schemeClr val="accent2">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pPr>
                        <a:spcAft>
                          <a:spcPts val="0"/>
                        </a:spcAft>
                      </a:pPr>
                      <a:r>
                        <a:rPr lang="is-IS" sz="1600">
                          <a:solidFill>
                            <a:schemeClr val="tx1"/>
                          </a:solidFill>
                          <a:effectLst/>
                        </a:rPr>
                        <a:t>Vel þróað innra mat</a:t>
                      </a:r>
                      <a:endParaRPr lang="en-US" sz="1600">
                        <a:solidFill>
                          <a:schemeClr val="tx1"/>
                        </a:solidFill>
                        <a:effectLst/>
                        <a:latin typeface="Times New Roman" charset="0"/>
                        <a:ea typeface="Calibri" charset="0"/>
                      </a:endParaRPr>
                    </a:p>
                  </a:txBody>
                  <a:tcPr marL="36834" marR="36834" marT="0" marB="0"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28575" cap="flat" cmpd="sng" algn="ctr">
                      <a:solidFill>
                        <a:schemeClr val="accent2">
                          <a:lumMod val="40000"/>
                          <a:lumOff val="60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538126">
                <a:tc>
                  <a:txBody>
                    <a:bodyPr/>
                    <a:lstStyle/>
                    <a:p>
                      <a:pPr marL="233363" lvl="0" indent="-233363">
                        <a:spcAft>
                          <a:spcPts val="0"/>
                        </a:spcAft>
                        <a:buFont typeface="Symbol" charset="2"/>
                        <a:buChar char=""/>
                        <a:tabLst/>
                      </a:pPr>
                      <a:r>
                        <a:rPr lang="is-IS" sz="1300" b="0">
                          <a:solidFill>
                            <a:schemeClr val="tx1"/>
                          </a:solidFill>
                          <a:effectLst/>
                        </a:rPr>
                        <a:t>Litið er á innra mat sem aukaverkefni sem kemur ofan frá.</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Ábyrgð á höndum eins eða fárra aðila, venjulega stjórnanda.</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Matið er tilviljanakennt.</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Matið byggir á gögnum úr ytri könnunum án aðlögunar.</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Gagnaöflun er einhæf.</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Gögn eru ekki greind nægjanlega.</a:t>
                      </a:r>
                      <a:endParaRPr lang="en-US" sz="1300" b="0">
                        <a:solidFill>
                          <a:schemeClr val="tx1"/>
                        </a:solidFill>
                        <a:effectLst/>
                      </a:endParaRPr>
                    </a:p>
                    <a:p>
                      <a:pPr marL="233363" lvl="0" indent="-233363">
                        <a:spcAft>
                          <a:spcPts val="0"/>
                        </a:spcAft>
                        <a:buFont typeface="Symbol" charset="2"/>
                        <a:buChar char=""/>
                        <a:tabLst/>
                      </a:pPr>
                      <a:r>
                        <a:rPr lang="is-IS" sz="1300" b="0">
                          <a:solidFill>
                            <a:schemeClr val="tx1"/>
                          </a:solidFill>
                          <a:effectLst/>
                        </a:rPr>
                        <a:t>Niðurstöður að litlu leyti nýttar til umbóta.</a:t>
                      </a:r>
                      <a:endParaRPr lang="en-US" sz="1300" b="0">
                        <a:solidFill>
                          <a:schemeClr val="tx1"/>
                        </a:solidFill>
                        <a:effectLst/>
                        <a:latin typeface="Calibri" charset="0"/>
                        <a:ea typeface="Calibri" charset="0"/>
                        <a:cs typeface="Times New Roman" charset="0"/>
                      </a:endParaRPr>
                    </a:p>
                  </a:txBody>
                  <a:tcPr marL="144000" marR="36834" marT="72000" marB="36000">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28575"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tc>
                  <a:txBody>
                    <a:bodyPr/>
                    <a:lstStyle/>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Skilningur á mikilvægi innra mats. </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Innra matið er skipulagt með áætlunum að hluta.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Innra matið tengist markmiðum skólans en markmið ekki markvisst metin.</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Matsteymi skipað fulltrúum stjórnenda og kennara.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Gagnaöflun nokkuð fjölbreytt en ytri kannanir hafa ekki verið aðlagaðar.</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Gagna aflað frá öllum hagsmunahópum.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Megináhersla á framkvæmd matsins.</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Greining styrkleika og tækifæra til umbóta að hluta.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Áhersla á mat á námi og kennslu ekki mikil.</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notaðar til umbóta að hluta.</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og áætlanir birtar að hluta.</a:t>
                      </a:r>
                      <a:endParaRPr lang="en-US" sz="1300" b="0" kern="1200">
                        <a:solidFill>
                          <a:schemeClr val="tx1"/>
                        </a:solidFill>
                        <a:effectLst/>
                        <a:latin typeface="+mn-lt"/>
                        <a:ea typeface="+mn-ea"/>
                        <a:cs typeface="+mn-cs"/>
                      </a:endParaRPr>
                    </a:p>
                  </a:txBody>
                  <a:tcPr marL="144000" marR="36834" marT="72000" marB="36000">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28575"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tc>
                  <a:txBody>
                    <a:bodyPr/>
                    <a:lstStyle/>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Skýr sameiginleg sýn á innra mat og tilgangi þess.</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Matið er vel skipulagt og fylgir skráðu ferli og áætlunum.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Metið er út frá markmiðum skólans og matið nær til allra helstu þátta starfsins.</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Metið út frá viðmiðum um gæði og árangur.</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Matsteymi/matshópar, allir hagsmunahópar koma að matinu.</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Áhersla er á mat á námi og kennslu með ígrundun og samræðum.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Fjölbreytt gagnaöflun.</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Gagna er aflað frá öllum hagsmunahópum.</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eru markvisst greindar í styrkleika og þætti sem þarfnast umbóta með samræðu.</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notaðar til umbóta og við stefnumótun.</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Umbótum fylgt eftir með endurmati.</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Niðurstöður og áætlanir opinberar.</a:t>
                      </a:r>
                      <a:endParaRPr lang="en-US" sz="1300" b="0" kern="1200">
                        <a:solidFill>
                          <a:schemeClr val="tx1"/>
                        </a:solidFill>
                        <a:effectLst/>
                        <a:latin typeface="+mn-lt"/>
                        <a:ea typeface="+mn-ea"/>
                        <a:cs typeface="+mn-cs"/>
                      </a:endParaRPr>
                    </a:p>
                    <a:p>
                      <a:pPr marL="233363" lvl="0" indent="-233363" algn="l" defTabSz="457200" rtl="0" eaLnBrk="1" latinLnBrk="0" hangingPunct="1">
                        <a:spcAft>
                          <a:spcPts val="0"/>
                        </a:spcAft>
                        <a:buFont typeface="Symbol" charset="2"/>
                        <a:buChar char=""/>
                        <a:tabLst/>
                      </a:pPr>
                      <a:r>
                        <a:rPr lang="is-IS" sz="1300" b="0" kern="1200">
                          <a:solidFill>
                            <a:schemeClr val="tx1"/>
                          </a:solidFill>
                          <a:effectLst/>
                          <a:latin typeface="+mn-lt"/>
                          <a:ea typeface="+mn-ea"/>
                          <a:cs typeface="+mn-cs"/>
                        </a:rPr>
                        <a:t>Matsaðferðir í sífelldri þróun.</a:t>
                      </a:r>
                      <a:endParaRPr lang="en-US" sz="1300" b="0" kern="1200">
                        <a:solidFill>
                          <a:schemeClr val="tx1"/>
                        </a:solidFill>
                        <a:effectLst/>
                        <a:latin typeface="+mn-lt"/>
                        <a:ea typeface="+mn-ea"/>
                        <a:cs typeface="+mn-cs"/>
                      </a:endParaRPr>
                    </a:p>
                  </a:txBody>
                  <a:tcPr marL="144000" marR="36834" marT="72000" marB="36000">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28575"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0" y="285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Audio 1">
            <a:hlinkClick r:id="" action="ppaction://media"/>
            <a:extLst>
              <a:ext uri="{FF2B5EF4-FFF2-40B4-BE49-F238E27FC236}">
                <a16:creationId xmlns:a16="http://schemas.microsoft.com/office/drawing/2014/main" id="{9BBB6DD0-7910-954B-89E3-947555FA9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86445458"/>
      </p:ext>
    </p:extLst>
  </p:cSld>
  <p:clrMapOvr>
    <a:masterClrMapping/>
  </p:clrMapOvr>
  <mc:AlternateContent xmlns:mc="http://schemas.openxmlformats.org/markup-compatibility/2006" xmlns:p14="http://schemas.microsoft.com/office/powerpoint/2010/main">
    <mc:Choice Requires="p14">
      <p:transition spd="slow" p14:dur="2000" advTm="55868"/>
    </mc:Choice>
    <mc:Fallback xmlns="">
      <p:transition spd="slow" advTm="5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77403-A6CC-9940-A71E-60277DCDA512}"/>
              </a:ext>
            </a:extLst>
          </p:cNvPr>
          <p:cNvSpPr>
            <a:spLocks noGrp="1"/>
          </p:cNvSpPr>
          <p:nvPr>
            <p:ph type="title"/>
          </p:nvPr>
        </p:nvSpPr>
        <p:spPr/>
        <p:txBody>
          <a:bodyPr/>
          <a:lstStyle/>
          <a:p>
            <a:r>
              <a:rPr lang="is-IS"/>
              <a:t>Ytra mat – innra mat</a:t>
            </a:r>
          </a:p>
        </p:txBody>
      </p:sp>
      <p:sp>
        <p:nvSpPr>
          <p:cNvPr id="3" name="Content Placeholder 2">
            <a:extLst>
              <a:ext uri="{FF2B5EF4-FFF2-40B4-BE49-F238E27FC236}">
                <a16:creationId xmlns:a16="http://schemas.microsoft.com/office/drawing/2014/main" id="{538FA20F-3A0A-F143-B68A-AC9EFD3742C9}"/>
              </a:ext>
            </a:extLst>
          </p:cNvPr>
          <p:cNvSpPr>
            <a:spLocks noGrp="1"/>
          </p:cNvSpPr>
          <p:nvPr>
            <p:ph idx="1"/>
          </p:nvPr>
        </p:nvSpPr>
        <p:spPr/>
        <p:txBody>
          <a:bodyPr/>
          <a:lstStyle/>
          <a:p>
            <a:r>
              <a:rPr lang="is-IS" dirty="0"/>
              <a:t>Ytra mat</a:t>
            </a:r>
          </a:p>
          <a:p>
            <a:pPr lvl="1"/>
            <a:r>
              <a:rPr lang="is-IS" dirty="0"/>
              <a:t>Utanaðkomandi aðilar bera ábyrgð á og framkvæma matið</a:t>
            </a:r>
          </a:p>
          <a:p>
            <a:r>
              <a:rPr lang="is-IS" dirty="0"/>
              <a:t>Innra mat</a:t>
            </a:r>
          </a:p>
          <a:p>
            <a:pPr lvl="1"/>
            <a:r>
              <a:rPr lang="is-IS" dirty="0"/>
              <a:t>Innanbúðarfólk ber ábyrgð á og framkvæmir matið</a:t>
            </a:r>
          </a:p>
          <a:p>
            <a:r>
              <a:rPr lang="is-IS" dirty="0"/>
              <a:t>Niðurstöður rannsókna sýna mikilvægi áherslu á innra mat</a:t>
            </a:r>
          </a:p>
          <a:p>
            <a:pPr lvl="1"/>
            <a:r>
              <a:rPr lang="is-IS" dirty="0"/>
              <a:t>OECD 2013, </a:t>
            </a:r>
            <a:r>
              <a:rPr lang="is-IS" i="1" dirty="0"/>
              <a:t>Synergy for better learning</a:t>
            </a:r>
          </a:p>
          <a:p>
            <a:pPr marL="457200" lvl="1" indent="0">
              <a:buNone/>
            </a:pPr>
            <a:endParaRPr lang="is-IS" dirty="0"/>
          </a:p>
          <a:p>
            <a:pPr marL="457200" lvl="1" indent="0">
              <a:buNone/>
            </a:pPr>
            <a:endParaRPr lang="is-IS" dirty="0"/>
          </a:p>
          <a:p>
            <a:endParaRPr lang="is-IS" dirty="0"/>
          </a:p>
          <a:p>
            <a:endParaRPr lang="is-IS" dirty="0"/>
          </a:p>
        </p:txBody>
      </p:sp>
      <p:pic>
        <p:nvPicPr>
          <p:cNvPr id="5" name="Audio 4">
            <a:hlinkClick r:id="" action="ppaction://media"/>
            <a:extLst>
              <a:ext uri="{FF2B5EF4-FFF2-40B4-BE49-F238E27FC236}">
                <a16:creationId xmlns:a16="http://schemas.microsoft.com/office/drawing/2014/main" id="{DBE505CB-B5A7-1149-BC8E-857CBA8B13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5706442"/>
      </p:ext>
    </p:extLst>
  </p:cSld>
  <p:clrMapOvr>
    <a:masterClrMapping/>
  </p:clrMapOvr>
  <mc:AlternateContent xmlns:mc="http://schemas.openxmlformats.org/markup-compatibility/2006" xmlns:p14="http://schemas.microsoft.com/office/powerpoint/2010/main">
    <mc:Choice Requires="p14">
      <p:transition spd="slow" p14:dur="2000" advTm="92946"/>
    </mc:Choice>
    <mc:Fallback xmlns="">
      <p:transition spd="slow" advTm="9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a:alphaModFix/>
            <a:extLst>
              <a:ext uri="{28A0092B-C50C-407E-A947-70E740481C1C}">
                <a14:useLocalDpi xmlns:a14="http://schemas.microsoft.com/office/drawing/2010/main" val="0"/>
              </a:ext>
            </a:extLst>
          </a:blip>
          <a:srcRect l="2825" t="7451" r="4876" b="7940"/>
          <a:stretch/>
        </p:blipFill>
        <p:spPr>
          <a:xfrm>
            <a:off x="3047210" y="371768"/>
            <a:ext cx="4150390" cy="5384062"/>
          </a:xfrm>
          <a:solidFill>
            <a:schemeClr val="bg1"/>
          </a:solidFill>
          <a:ln>
            <a:solidFill>
              <a:schemeClr val="tx1"/>
            </a:solidFill>
          </a:ln>
        </p:spPr>
      </p:pic>
      <p:pic>
        <p:nvPicPr>
          <p:cNvPr id="3" name="Picture 2" descr="Innra_mat_leikskoli_21.8.2016.docx - Word">
            <a:extLst>
              <a:ext uri="{FF2B5EF4-FFF2-40B4-BE49-F238E27FC236}">
                <a16:creationId xmlns:a16="http://schemas.microsoft.com/office/drawing/2014/main" id="{48129494-3DD5-4E2A-8D8D-3B987CE0E880}"/>
              </a:ext>
            </a:extLst>
          </p:cNvPr>
          <p:cNvPicPr>
            <a:picLocks noChangeAspect="1"/>
          </p:cNvPicPr>
          <p:nvPr/>
        </p:nvPicPr>
        <p:blipFill rotWithShape="1">
          <a:blip r:embed="rId6">
            <a:alphaModFix/>
          </a:blip>
          <a:srcRect l="9590" t="17823" r="52980" b="3670"/>
          <a:stretch/>
        </p:blipFill>
        <p:spPr>
          <a:xfrm>
            <a:off x="7802679" y="1115571"/>
            <a:ext cx="3991602" cy="5384062"/>
          </a:xfrm>
          <a:prstGeom prst="rect">
            <a:avLst/>
          </a:prstGeom>
          <a:solidFill>
            <a:schemeClr val="bg1"/>
          </a:solidFill>
          <a:ln>
            <a:solidFill>
              <a:schemeClr val="tx1"/>
            </a:solidFill>
          </a:ln>
        </p:spPr>
      </p:pic>
      <p:pic>
        <p:nvPicPr>
          <p:cNvPr id="5" name="Audio 4">
            <a:hlinkClick r:id="" action="ppaction://media"/>
            <a:extLst>
              <a:ext uri="{FF2B5EF4-FFF2-40B4-BE49-F238E27FC236}">
                <a16:creationId xmlns:a16="http://schemas.microsoft.com/office/drawing/2014/main" id="{DDCB6E6A-0693-A349-9372-5E51CCECAE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06201172"/>
      </p:ext>
    </p:extLst>
  </p:cSld>
  <p:clrMapOvr>
    <a:masterClrMapping/>
  </p:clrMapOvr>
  <mc:AlternateContent xmlns:mc="http://schemas.openxmlformats.org/markup-compatibility/2006" xmlns:p14="http://schemas.microsoft.com/office/powerpoint/2010/main">
    <mc:Choice Requires="p14">
      <p:transition spd="slow" p14:dur="2000" advTm="70472"/>
    </mc:Choice>
    <mc:Fallback xmlns="">
      <p:transition spd="slow" advTm="7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Efnistök</a:t>
            </a:r>
          </a:p>
        </p:txBody>
      </p:sp>
      <p:sp>
        <p:nvSpPr>
          <p:cNvPr id="3" name="Content Placeholder 2"/>
          <p:cNvSpPr>
            <a:spLocks noGrp="1"/>
          </p:cNvSpPr>
          <p:nvPr>
            <p:ph idx="1"/>
          </p:nvPr>
        </p:nvSpPr>
        <p:spPr/>
        <p:txBody>
          <a:bodyPr/>
          <a:lstStyle/>
          <a:p>
            <a:r>
              <a:rPr lang="is-IS" b="1"/>
              <a:t>Af hverju </a:t>
            </a:r>
            <a:r>
              <a:rPr lang="is-IS"/>
              <a:t>innra mat?</a:t>
            </a:r>
          </a:p>
          <a:p>
            <a:r>
              <a:rPr lang="is-IS" b="1"/>
              <a:t>Hvað</a:t>
            </a:r>
            <a:r>
              <a:rPr lang="is-IS"/>
              <a:t> er innra mat?</a:t>
            </a:r>
          </a:p>
          <a:p>
            <a:pPr lvl="1"/>
            <a:r>
              <a:rPr lang="is-IS"/>
              <a:t>Skilgreining á innra mati</a:t>
            </a:r>
          </a:p>
          <a:p>
            <a:pPr lvl="1"/>
            <a:r>
              <a:rPr lang="is-IS"/>
              <a:t>V</a:t>
            </a:r>
            <a:r>
              <a:rPr lang="en-US" err="1"/>
              <a:t>i</a:t>
            </a:r>
            <a:r>
              <a:rPr lang="is-IS"/>
              <a:t>ðmið fyrir innra mat</a:t>
            </a:r>
          </a:p>
          <a:p>
            <a:r>
              <a:rPr lang="is-IS" b="1"/>
              <a:t>Hvernig</a:t>
            </a:r>
            <a:r>
              <a:rPr lang="is-IS"/>
              <a:t> framkvæmum við innra mat?</a:t>
            </a:r>
          </a:p>
        </p:txBody>
      </p:sp>
      <p:pic>
        <p:nvPicPr>
          <p:cNvPr id="7" name="Audio 6">
            <a:hlinkClick r:id="" action="ppaction://media"/>
            <a:extLst>
              <a:ext uri="{FF2B5EF4-FFF2-40B4-BE49-F238E27FC236}">
                <a16:creationId xmlns:a16="http://schemas.microsoft.com/office/drawing/2014/main" id="{733CDCDE-D8BD-DC4D-AA62-6E70FCB9F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53124957"/>
      </p:ext>
    </p:extLst>
  </p:cSld>
  <p:clrMapOvr>
    <a:masterClrMapping/>
  </p:clrMapOvr>
  <mc:AlternateContent xmlns:mc="http://schemas.openxmlformats.org/markup-compatibility/2006" xmlns:p14="http://schemas.microsoft.com/office/powerpoint/2010/main">
    <mc:Choice Requires="p14">
      <p:transition spd="slow" p14:dur="2000" advTm="64152"/>
    </mc:Choice>
    <mc:Fallback xmlns="">
      <p:transition spd="slow" advTm="6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Af</a:t>
            </a:r>
            <a:r>
              <a:rPr lang="en-US"/>
              <a:t> </a:t>
            </a:r>
            <a:r>
              <a:rPr lang="en-US" err="1"/>
              <a:t>hverju</a:t>
            </a:r>
            <a:r>
              <a:rPr lang="en-US"/>
              <a:t> </a:t>
            </a:r>
            <a:r>
              <a:rPr lang="en-US" err="1"/>
              <a:t>innra</a:t>
            </a:r>
            <a:r>
              <a:rPr lang="en-US"/>
              <a:t> mat?</a:t>
            </a:r>
          </a:p>
        </p:txBody>
      </p:sp>
      <p:sp>
        <p:nvSpPr>
          <p:cNvPr id="3" name="Content Placeholder 2"/>
          <p:cNvSpPr>
            <a:spLocks noGrp="1"/>
          </p:cNvSpPr>
          <p:nvPr>
            <p:ph idx="1"/>
          </p:nvPr>
        </p:nvSpPr>
        <p:spPr/>
        <p:txBody>
          <a:bodyPr>
            <a:normAutofit/>
          </a:bodyPr>
          <a:lstStyle/>
          <a:p>
            <a:pPr lvl="0"/>
            <a:r>
              <a:rPr lang="is-IS"/>
              <a:t>Vel þróða innra mat leiðir af sér:</a:t>
            </a:r>
          </a:p>
          <a:p>
            <a:pPr lvl="1"/>
            <a:r>
              <a:rPr lang="is-IS"/>
              <a:t>Aukin gæði náms og starfs og betri árangur</a:t>
            </a:r>
            <a:endParaRPr lang="en-US"/>
          </a:p>
          <a:p>
            <a:pPr lvl="1"/>
            <a:r>
              <a:rPr lang="is-IS"/>
              <a:t>Eflingu fagmennsku og styrkingu lærdómssamfélags</a:t>
            </a:r>
            <a:endParaRPr lang="en-US"/>
          </a:p>
          <a:p>
            <a:pPr lvl="1"/>
            <a:r>
              <a:rPr lang="is-IS"/>
              <a:t>Betri upplýsingagjöf og innra eftirlit</a:t>
            </a:r>
            <a:br>
              <a:rPr lang="is-IS"/>
            </a:br>
            <a:endParaRPr lang="en-US"/>
          </a:p>
        </p:txBody>
      </p:sp>
      <p:pic>
        <p:nvPicPr>
          <p:cNvPr id="5" name="Audio 4">
            <a:hlinkClick r:id="" action="ppaction://media"/>
            <a:extLst>
              <a:ext uri="{FF2B5EF4-FFF2-40B4-BE49-F238E27FC236}">
                <a16:creationId xmlns:a16="http://schemas.microsoft.com/office/drawing/2014/main" id="{A6E5E4F9-36B9-A042-A8F1-D874749C9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02589492"/>
      </p:ext>
    </p:extLst>
  </p:cSld>
  <p:clrMapOvr>
    <a:masterClrMapping/>
  </p:clrMapOvr>
  <mc:AlternateContent xmlns:mc="http://schemas.openxmlformats.org/markup-compatibility/2006" xmlns:p14="http://schemas.microsoft.com/office/powerpoint/2010/main">
    <mc:Choice Requires="p14">
      <p:transition spd="slow" p14:dur="2000" advTm="145303"/>
    </mc:Choice>
    <mc:Fallback xmlns="">
      <p:transition spd="slow" advTm="145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Skilgreining</a:t>
            </a:r>
            <a:r>
              <a:rPr lang="en-US"/>
              <a:t> </a:t>
            </a:r>
            <a:r>
              <a:rPr lang="en-US" err="1"/>
              <a:t>á</a:t>
            </a:r>
            <a:r>
              <a:rPr lang="en-US"/>
              <a:t> </a:t>
            </a:r>
            <a:r>
              <a:rPr lang="en-US" err="1"/>
              <a:t>innra</a:t>
            </a:r>
            <a:r>
              <a:rPr lang="en-US"/>
              <a:t> </a:t>
            </a:r>
            <a:r>
              <a:rPr lang="en-US" err="1"/>
              <a:t>mati</a:t>
            </a:r>
            <a:endParaRPr lang="en-US"/>
          </a:p>
        </p:txBody>
      </p:sp>
      <p:sp>
        <p:nvSpPr>
          <p:cNvPr id="3" name="Content Placeholder 2"/>
          <p:cNvSpPr>
            <a:spLocks noGrp="1"/>
          </p:cNvSpPr>
          <p:nvPr>
            <p:ph idx="1"/>
          </p:nvPr>
        </p:nvSpPr>
        <p:spPr/>
        <p:txBody>
          <a:bodyPr>
            <a:normAutofit/>
          </a:bodyPr>
          <a:lstStyle/>
          <a:p>
            <a:r>
              <a:rPr lang="is-IS" dirty="0"/>
              <a:t>Innra mat er fagleg ígrundun og greining á gögnum um starfið þar sem mat er lagt á hversu vel tekst að ná þeim gæðum og þeim árangri sem stefnt er að út frá fyrirfram ákveðnum viðmiðum. Matið gerir skólum, frístundaheimilum og félagsmiðstöðvum kleift að kynnast starfi sínu vel og að finna bestu leiðirnar til umbóta fyrir börn, unglinga og nemendur. Unnið er út frá eftirfarandi spurningum:</a:t>
            </a:r>
            <a:r>
              <a:rPr lang="en-US" dirty="0"/>
              <a:t>	</a:t>
            </a:r>
            <a:r>
              <a:rPr lang="is-IS" dirty="0"/>
              <a:t> </a:t>
            </a:r>
            <a:endParaRPr lang="en-US" dirty="0"/>
          </a:p>
          <a:p>
            <a:pPr lvl="1"/>
            <a:r>
              <a:rPr lang="is-IS" dirty="0"/>
              <a:t>Hversu vel stöndum við okkur?</a:t>
            </a:r>
            <a:endParaRPr lang="en-US" dirty="0"/>
          </a:p>
          <a:p>
            <a:pPr lvl="1"/>
            <a:r>
              <a:rPr lang="is-IS" dirty="0"/>
              <a:t>Hvernig vitum við það?</a:t>
            </a:r>
            <a:endParaRPr lang="en-US" dirty="0"/>
          </a:p>
          <a:p>
            <a:pPr lvl="1"/>
            <a:r>
              <a:rPr lang="is-IS" dirty="0"/>
              <a:t>Hverjir eru okkar styrkleikar og hvaða þætti þurfum við að bæta?</a:t>
            </a:r>
            <a:endParaRPr lang="en-US" dirty="0"/>
          </a:p>
          <a:p>
            <a:pPr lvl="1"/>
            <a:r>
              <a:rPr lang="is-IS" dirty="0"/>
              <a:t>Hvað þurfum við að gera til að verða enn betri?</a:t>
            </a:r>
            <a:endParaRPr lang="en-US" dirty="0"/>
          </a:p>
        </p:txBody>
      </p:sp>
      <p:pic>
        <p:nvPicPr>
          <p:cNvPr id="5" name="Audio 4">
            <a:hlinkClick r:id="" action="ppaction://media"/>
            <a:extLst>
              <a:ext uri="{FF2B5EF4-FFF2-40B4-BE49-F238E27FC236}">
                <a16:creationId xmlns:a16="http://schemas.microsoft.com/office/drawing/2014/main" id="{372CF205-5CA6-F245-AE1C-588EDC86B9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77527378"/>
      </p:ext>
    </p:extLst>
  </p:cSld>
  <p:clrMapOvr>
    <a:masterClrMapping/>
  </p:clrMapOvr>
  <mc:AlternateContent xmlns:mc="http://schemas.openxmlformats.org/markup-compatibility/2006" xmlns:p14="http://schemas.microsoft.com/office/powerpoint/2010/main">
    <mc:Choice Requires="p14">
      <p:transition spd="slow" p14:dur="2000" advTm="135396"/>
    </mc:Choice>
    <mc:Fallback xmlns="">
      <p:transition spd="slow" advTm="13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Viðmið</a:t>
            </a:r>
            <a:r>
              <a:rPr lang="en-US"/>
              <a:t> um </a:t>
            </a:r>
            <a:r>
              <a:rPr lang="en-US" err="1"/>
              <a:t>innra</a:t>
            </a:r>
            <a:r>
              <a:rPr lang="en-US"/>
              <a:t> mat</a:t>
            </a:r>
          </a:p>
        </p:txBody>
      </p:sp>
      <p:sp>
        <p:nvSpPr>
          <p:cNvPr id="3" name="Content Placeholder 2"/>
          <p:cNvSpPr>
            <a:spLocks noGrp="1"/>
          </p:cNvSpPr>
          <p:nvPr>
            <p:ph idx="1"/>
          </p:nvPr>
        </p:nvSpPr>
        <p:spPr/>
        <p:txBody>
          <a:bodyPr>
            <a:normAutofit/>
          </a:bodyPr>
          <a:lstStyle/>
          <a:p>
            <a:pPr fontAlgn="t"/>
            <a:r>
              <a:rPr lang="en-US" dirty="0" err="1"/>
              <a:t>Viðmið</a:t>
            </a:r>
            <a:r>
              <a:rPr lang="en-US" dirty="0"/>
              <a:t> um </a:t>
            </a:r>
            <a:r>
              <a:rPr lang="en-US" dirty="0" err="1"/>
              <a:t>innra</a:t>
            </a:r>
            <a:r>
              <a:rPr lang="en-US" dirty="0"/>
              <a:t> mat </a:t>
            </a:r>
            <a:r>
              <a:rPr lang="en-US" dirty="0" err="1"/>
              <a:t>eru</a:t>
            </a:r>
            <a:r>
              <a:rPr lang="en-US" dirty="0"/>
              <a:t> </a:t>
            </a:r>
            <a:r>
              <a:rPr lang="en-US" dirty="0" err="1"/>
              <a:t>fengin</a:t>
            </a:r>
            <a:r>
              <a:rPr lang="en-US" dirty="0"/>
              <a:t> </a:t>
            </a:r>
            <a:r>
              <a:rPr lang="en-US" dirty="0" err="1"/>
              <a:t>úr</a:t>
            </a:r>
            <a:r>
              <a:rPr lang="en-US" dirty="0"/>
              <a:t> </a:t>
            </a:r>
            <a:r>
              <a:rPr lang="en-US" dirty="0" err="1"/>
              <a:t>aðalnámskrám</a:t>
            </a:r>
            <a:r>
              <a:rPr lang="en-US" dirty="0"/>
              <a:t> </a:t>
            </a:r>
            <a:r>
              <a:rPr lang="en-US" dirty="0" err="1"/>
              <a:t>leik</a:t>
            </a:r>
            <a:r>
              <a:rPr lang="en-US" dirty="0"/>
              <a:t>- </a:t>
            </a:r>
            <a:r>
              <a:rPr lang="en-US" dirty="0" err="1"/>
              <a:t>og</a:t>
            </a:r>
            <a:r>
              <a:rPr lang="en-US" dirty="0"/>
              <a:t> </a:t>
            </a:r>
            <a:r>
              <a:rPr lang="en-US" dirty="0" err="1"/>
              <a:t>grunnskóla</a:t>
            </a:r>
            <a:r>
              <a:rPr lang="en-US" dirty="0"/>
              <a:t> </a:t>
            </a:r>
            <a:r>
              <a:rPr lang="en-US" dirty="0" err="1"/>
              <a:t>og</a:t>
            </a:r>
            <a:r>
              <a:rPr lang="en-US" dirty="0"/>
              <a:t> </a:t>
            </a:r>
            <a:r>
              <a:rPr lang="en-US" dirty="0" err="1"/>
              <a:t>viðmiðum</a:t>
            </a:r>
            <a:r>
              <a:rPr lang="en-US" dirty="0"/>
              <a:t> um </a:t>
            </a:r>
            <a:r>
              <a:rPr lang="en-US" dirty="0" err="1"/>
              <a:t>gæði</a:t>
            </a:r>
            <a:r>
              <a:rPr lang="en-US" dirty="0"/>
              <a:t> </a:t>
            </a:r>
            <a:r>
              <a:rPr lang="en-US" dirty="0" err="1"/>
              <a:t>skóla</a:t>
            </a:r>
            <a:r>
              <a:rPr lang="en-US" dirty="0"/>
              <a:t> </a:t>
            </a:r>
            <a:r>
              <a:rPr lang="en-US" dirty="0" err="1"/>
              <a:t>og</a:t>
            </a:r>
            <a:r>
              <a:rPr lang="en-US" dirty="0"/>
              <a:t> </a:t>
            </a:r>
            <a:r>
              <a:rPr lang="en-US" dirty="0" err="1"/>
              <a:t>frístundastarfs</a:t>
            </a:r>
            <a:r>
              <a:rPr lang="en-US" dirty="0"/>
              <a:t> </a:t>
            </a:r>
            <a:r>
              <a:rPr lang="en-US" dirty="0" err="1"/>
              <a:t>hjá</a:t>
            </a:r>
            <a:r>
              <a:rPr lang="en-US" dirty="0"/>
              <a:t> </a:t>
            </a:r>
            <a:r>
              <a:rPr lang="en-US" dirty="0" err="1"/>
              <a:t>Reykjavíkurborg</a:t>
            </a:r>
            <a:r>
              <a:rPr lang="en-US" dirty="0"/>
              <a:t>. </a:t>
            </a:r>
            <a:r>
              <a:rPr lang="en-US" dirty="0" err="1"/>
              <a:t>Þau</a:t>
            </a:r>
            <a:r>
              <a:rPr lang="en-US" dirty="0"/>
              <a:t> </a:t>
            </a:r>
            <a:r>
              <a:rPr lang="en-US" dirty="0" err="1"/>
              <a:t>segja</a:t>
            </a:r>
            <a:r>
              <a:rPr lang="en-US" dirty="0"/>
              <a:t> </a:t>
            </a:r>
            <a:r>
              <a:rPr lang="en-US" dirty="0" err="1"/>
              <a:t>til</a:t>
            </a:r>
            <a:r>
              <a:rPr lang="en-US" dirty="0"/>
              <a:t> um </a:t>
            </a:r>
            <a:r>
              <a:rPr lang="en-US" dirty="0" err="1"/>
              <a:t>hvernig</a:t>
            </a:r>
            <a:r>
              <a:rPr lang="en-US" dirty="0"/>
              <a:t> </a:t>
            </a:r>
            <a:r>
              <a:rPr lang="en-US" dirty="0" err="1"/>
              <a:t>innra</a:t>
            </a:r>
            <a:r>
              <a:rPr lang="en-US" dirty="0"/>
              <a:t> mat </a:t>
            </a:r>
            <a:r>
              <a:rPr lang="en-US" dirty="0" err="1"/>
              <a:t>á</a:t>
            </a:r>
            <a:r>
              <a:rPr lang="en-US" dirty="0"/>
              <a:t> </a:t>
            </a:r>
            <a:r>
              <a:rPr lang="en-US" dirty="0" err="1"/>
              <a:t>að</a:t>
            </a:r>
            <a:r>
              <a:rPr lang="en-US" dirty="0"/>
              <a:t> </a:t>
            </a:r>
            <a:r>
              <a:rPr lang="en-US" dirty="0" err="1"/>
              <a:t>vera</a:t>
            </a:r>
            <a:r>
              <a:rPr lang="en-US" dirty="0"/>
              <a:t>:</a:t>
            </a:r>
          </a:p>
          <a:p>
            <a:pPr lvl="1" fontAlgn="t"/>
            <a:r>
              <a:rPr lang="en-US" dirty="0" err="1"/>
              <a:t>Kerfisbundið</a:t>
            </a:r>
            <a:endParaRPr lang="en-US" dirty="0"/>
          </a:p>
          <a:p>
            <a:pPr lvl="1" fontAlgn="t"/>
            <a:r>
              <a:rPr lang="en-US" dirty="0" err="1"/>
              <a:t>Markmiðsbundið</a:t>
            </a:r>
            <a:endParaRPr lang="en-US" dirty="0"/>
          </a:p>
          <a:p>
            <a:pPr lvl="1" fontAlgn="t"/>
            <a:r>
              <a:rPr lang="en-US" dirty="0" err="1"/>
              <a:t>Samstarfsmiðað</a:t>
            </a:r>
            <a:r>
              <a:rPr lang="en-US" dirty="0"/>
              <a:t> </a:t>
            </a:r>
          </a:p>
          <a:p>
            <a:pPr lvl="1" fontAlgn="t"/>
            <a:r>
              <a:rPr lang="en-US" dirty="0" err="1"/>
              <a:t>Samofið</a:t>
            </a:r>
            <a:r>
              <a:rPr lang="en-US" dirty="0"/>
              <a:t> </a:t>
            </a:r>
            <a:r>
              <a:rPr lang="en-US" dirty="0" err="1"/>
              <a:t>daglegu</a:t>
            </a:r>
            <a:r>
              <a:rPr lang="en-US" dirty="0"/>
              <a:t> </a:t>
            </a:r>
            <a:r>
              <a:rPr lang="en-US" dirty="0" err="1"/>
              <a:t>starfi</a:t>
            </a:r>
            <a:endParaRPr lang="en-US" dirty="0"/>
          </a:p>
          <a:p>
            <a:pPr lvl="1" fontAlgn="t"/>
            <a:r>
              <a:rPr lang="en-US" dirty="0" err="1"/>
              <a:t>Byggt</a:t>
            </a:r>
            <a:r>
              <a:rPr lang="en-US" dirty="0"/>
              <a:t> </a:t>
            </a:r>
            <a:r>
              <a:rPr lang="en-US" dirty="0" err="1"/>
              <a:t>á</a:t>
            </a:r>
            <a:r>
              <a:rPr lang="en-US" dirty="0"/>
              <a:t> </a:t>
            </a:r>
            <a:r>
              <a:rPr lang="en-US" dirty="0" err="1"/>
              <a:t>traustum</a:t>
            </a:r>
            <a:r>
              <a:rPr lang="en-US" dirty="0"/>
              <a:t> </a:t>
            </a:r>
            <a:r>
              <a:rPr lang="en-US" dirty="0" err="1"/>
              <a:t>gögnum</a:t>
            </a:r>
            <a:endParaRPr lang="en-US" dirty="0"/>
          </a:p>
          <a:p>
            <a:pPr lvl="1" fontAlgn="t"/>
            <a:r>
              <a:rPr lang="en-US" dirty="0" err="1"/>
              <a:t>Greinandi</a:t>
            </a:r>
            <a:r>
              <a:rPr lang="en-US" dirty="0"/>
              <a:t> </a:t>
            </a:r>
            <a:r>
              <a:rPr lang="en-US" dirty="0" err="1"/>
              <a:t>og</a:t>
            </a:r>
            <a:r>
              <a:rPr lang="en-US" dirty="0"/>
              <a:t> </a:t>
            </a:r>
            <a:r>
              <a:rPr lang="en-US" dirty="0" err="1"/>
              <a:t>umbótamiðað</a:t>
            </a:r>
            <a:endParaRPr lang="en-US" dirty="0"/>
          </a:p>
          <a:p>
            <a:pPr lvl="1" fontAlgn="t"/>
            <a:r>
              <a:rPr lang="en-US" dirty="0" err="1"/>
              <a:t>Opinbert</a:t>
            </a:r>
            <a:endParaRPr lang="en-US" dirty="0"/>
          </a:p>
        </p:txBody>
      </p:sp>
      <p:pic>
        <p:nvPicPr>
          <p:cNvPr id="4" name="Audio 3">
            <a:hlinkClick r:id="" action="ppaction://media"/>
            <a:extLst>
              <a:ext uri="{FF2B5EF4-FFF2-40B4-BE49-F238E27FC236}">
                <a16:creationId xmlns:a16="http://schemas.microsoft.com/office/drawing/2014/main" id="{97CFB9EE-60E6-3843-8912-53023E1EA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47013892"/>
      </p:ext>
    </p:extLst>
  </p:cSld>
  <p:clrMapOvr>
    <a:masterClrMapping/>
  </p:clrMapOvr>
  <mc:AlternateContent xmlns:mc="http://schemas.openxmlformats.org/markup-compatibility/2006" xmlns:p14="http://schemas.microsoft.com/office/powerpoint/2010/main">
    <mc:Choice Requires="p14">
      <p:transition spd="slow" p14:dur="2000" advTm="100757"/>
    </mc:Choice>
    <mc:Fallback xmlns="">
      <p:transition spd="slow" advTm="10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Kerfisbundið</a:t>
            </a:r>
            <a:endParaRPr lang="en-US"/>
          </a:p>
        </p:txBody>
      </p:sp>
      <p:sp>
        <p:nvSpPr>
          <p:cNvPr id="3" name="Content Placeholder 2"/>
          <p:cNvSpPr>
            <a:spLocks noGrp="1"/>
          </p:cNvSpPr>
          <p:nvPr>
            <p:ph idx="1"/>
          </p:nvPr>
        </p:nvSpPr>
        <p:spPr/>
        <p:txBody>
          <a:bodyPr/>
          <a:lstStyle/>
          <a:p>
            <a:r>
              <a:rPr lang="en-US" err="1"/>
              <a:t>Metið</a:t>
            </a:r>
            <a:r>
              <a:rPr lang="en-US"/>
              <a:t> </a:t>
            </a:r>
            <a:r>
              <a:rPr lang="en-US" err="1"/>
              <a:t>er</a:t>
            </a:r>
            <a:r>
              <a:rPr lang="en-US"/>
              <a:t> </a:t>
            </a:r>
            <a:r>
              <a:rPr lang="en-US" err="1"/>
              <a:t>eftir</a:t>
            </a:r>
            <a:r>
              <a:rPr lang="en-US"/>
              <a:t> </a:t>
            </a:r>
            <a:r>
              <a:rPr lang="en-US" err="1"/>
              <a:t>fyrirframákveðnu</a:t>
            </a:r>
            <a:r>
              <a:rPr lang="en-US"/>
              <a:t> </a:t>
            </a:r>
            <a:r>
              <a:rPr lang="en-US" err="1"/>
              <a:t>kerfi</a:t>
            </a:r>
            <a:endParaRPr lang="en-US"/>
          </a:p>
          <a:p>
            <a:r>
              <a:rPr lang="en-US" err="1"/>
              <a:t>Þið</a:t>
            </a:r>
            <a:r>
              <a:rPr lang="en-US"/>
              <a:t> </a:t>
            </a:r>
            <a:r>
              <a:rPr lang="en-US" err="1"/>
              <a:t>lýsið</a:t>
            </a:r>
            <a:r>
              <a:rPr lang="en-US"/>
              <a:t> </a:t>
            </a:r>
            <a:r>
              <a:rPr lang="en-US" err="1"/>
              <a:t>ykkar</a:t>
            </a:r>
            <a:r>
              <a:rPr lang="en-US"/>
              <a:t> </a:t>
            </a:r>
            <a:r>
              <a:rPr lang="en-US" err="1"/>
              <a:t>matskerfi</a:t>
            </a:r>
            <a:r>
              <a:rPr lang="en-US"/>
              <a:t> </a:t>
            </a:r>
            <a:r>
              <a:rPr lang="en-US" err="1">
                <a:latin typeface="+mj-lt"/>
              </a:rPr>
              <a:t>í</a:t>
            </a:r>
            <a:r>
              <a:rPr lang="en-US">
                <a:latin typeface="+mj-lt"/>
              </a:rPr>
              <a:t> </a:t>
            </a:r>
            <a:r>
              <a:rPr lang="en-US" err="1">
                <a:latin typeface="+mj-lt"/>
              </a:rPr>
              <a:t>skólanámskrá</a:t>
            </a:r>
            <a:r>
              <a:rPr lang="en-US">
                <a:latin typeface="+mj-lt"/>
              </a:rPr>
              <a:t>/</a:t>
            </a:r>
            <a:r>
              <a:rPr lang="en-US" err="1">
                <a:latin typeface="+mj-lt"/>
              </a:rPr>
              <a:t>aðgerða</a:t>
            </a:r>
            <a:r>
              <a:rPr lang="is-IS">
                <a:latin typeface="+mj-lt"/>
              </a:rPr>
              <a:t>áætlun</a:t>
            </a:r>
            <a:r>
              <a:rPr lang="en-US">
                <a:latin typeface="+mj-lt"/>
              </a:rPr>
              <a:t>:</a:t>
            </a:r>
          </a:p>
          <a:p>
            <a:pPr lvl="1"/>
            <a:r>
              <a:rPr lang="en-US" err="1"/>
              <a:t>Langtímaáætlun</a:t>
            </a:r>
            <a:r>
              <a:rPr lang="en-US"/>
              <a:t> </a:t>
            </a:r>
            <a:r>
              <a:rPr lang="en-US" err="1"/>
              <a:t>til</a:t>
            </a:r>
            <a:r>
              <a:rPr lang="en-US"/>
              <a:t> </a:t>
            </a:r>
            <a:r>
              <a:rPr lang="en-US" err="1"/>
              <a:t>nokkurra</a:t>
            </a:r>
            <a:r>
              <a:rPr lang="en-US"/>
              <a:t> </a:t>
            </a:r>
            <a:r>
              <a:rPr lang="en-US" err="1"/>
              <a:t>ára</a:t>
            </a:r>
            <a:r>
              <a:rPr lang="en-US"/>
              <a:t> </a:t>
            </a:r>
            <a:r>
              <a:rPr lang="en-US" err="1"/>
              <a:t>þar</a:t>
            </a:r>
            <a:r>
              <a:rPr lang="en-US"/>
              <a:t> </a:t>
            </a:r>
            <a:r>
              <a:rPr lang="en-US" err="1"/>
              <a:t>sem</a:t>
            </a:r>
            <a:r>
              <a:rPr lang="en-US"/>
              <a:t> </a:t>
            </a:r>
            <a:r>
              <a:rPr lang="en-US" err="1"/>
              <a:t>fram</a:t>
            </a:r>
            <a:r>
              <a:rPr lang="en-US"/>
              <a:t> </a:t>
            </a:r>
            <a:r>
              <a:rPr lang="en-US" err="1"/>
              <a:t>kemur</a:t>
            </a:r>
            <a:r>
              <a:rPr lang="en-US"/>
              <a:t> </a:t>
            </a:r>
            <a:r>
              <a:rPr lang="en-US" err="1"/>
              <a:t>hvenær</a:t>
            </a:r>
            <a:r>
              <a:rPr lang="en-US"/>
              <a:t> </a:t>
            </a:r>
            <a:r>
              <a:rPr lang="en-US" err="1"/>
              <a:t>helstu</a:t>
            </a:r>
            <a:r>
              <a:rPr lang="en-US"/>
              <a:t> </a:t>
            </a:r>
            <a:r>
              <a:rPr lang="en-US" err="1"/>
              <a:t>þættir</a:t>
            </a:r>
            <a:r>
              <a:rPr lang="en-US"/>
              <a:t> </a:t>
            </a:r>
            <a:r>
              <a:rPr lang="en-US" err="1"/>
              <a:t>starfsins</a:t>
            </a:r>
            <a:r>
              <a:rPr lang="en-US"/>
              <a:t> </a:t>
            </a:r>
            <a:r>
              <a:rPr lang="en-US" err="1"/>
              <a:t>eru</a:t>
            </a:r>
            <a:r>
              <a:rPr lang="en-US"/>
              <a:t> </a:t>
            </a:r>
            <a:r>
              <a:rPr lang="en-US" err="1"/>
              <a:t>metnir</a:t>
            </a:r>
            <a:endParaRPr lang="en-US"/>
          </a:p>
          <a:p>
            <a:pPr lvl="1"/>
            <a:r>
              <a:rPr lang="en-US" err="1"/>
              <a:t>Nánari</a:t>
            </a:r>
            <a:r>
              <a:rPr lang="en-US"/>
              <a:t> </a:t>
            </a:r>
            <a:r>
              <a:rPr lang="en-US" err="1"/>
              <a:t>lýsing</a:t>
            </a:r>
            <a:r>
              <a:rPr lang="en-US"/>
              <a:t> </a:t>
            </a:r>
            <a:r>
              <a:rPr lang="en-US" err="1"/>
              <a:t>á</a:t>
            </a:r>
            <a:r>
              <a:rPr lang="en-US"/>
              <a:t> </a:t>
            </a:r>
            <a:r>
              <a:rPr lang="en-US" err="1"/>
              <a:t>matinu</a:t>
            </a:r>
            <a:r>
              <a:rPr lang="en-US"/>
              <a:t>, </a:t>
            </a:r>
            <a:r>
              <a:rPr lang="en-US" err="1"/>
              <a:t>gott</a:t>
            </a:r>
            <a:r>
              <a:rPr lang="en-US"/>
              <a:t> </a:t>
            </a:r>
            <a:r>
              <a:rPr lang="en-US" err="1"/>
              <a:t>að</a:t>
            </a:r>
            <a:r>
              <a:rPr lang="en-US"/>
              <a:t> </a:t>
            </a:r>
            <a:r>
              <a:rPr lang="en-US" err="1"/>
              <a:t>huga</a:t>
            </a:r>
            <a:r>
              <a:rPr lang="en-US"/>
              <a:t> </a:t>
            </a:r>
            <a:r>
              <a:rPr lang="en-US" err="1"/>
              <a:t>að</a:t>
            </a:r>
            <a:r>
              <a:rPr lang="en-US"/>
              <a:t> </a:t>
            </a:r>
            <a:r>
              <a:rPr lang="en-US" err="1"/>
              <a:t>fjölbreyttri</a:t>
            </a:r>
            <a:r>
              <a:rPr lang="en-US"/>
              <a:t> </a:t>
            </a:r>
            <a:r>
              <a:rPr lang="en-US" err="1"/>
              <a:t>gagnaöflun</a:t>
            </a:r>
            <a:endParaRPr lang="en-US"/>
          </a:p>
          <a:p>
            <a:r>
              <a:rPr lang="en-US" err="1"/>
              <a:t>Nákvæm</a:t>
            </a:r>
            <a:r>
              <a:rPr lang="en-US"/>
              <a:t> </a:t>
            </a:r>
            <a:r>
              <a:rPr lang="en-US" err="1"/>
              <a:t>matsáætlun</a:t>
            </a:r>
            <a:r>
              <a:rPr lang="en-US"/>
              <a:t> </a:t>
            </a:r>
            <a:r>
              <a:rPr lang="en-US" err="1"/>
              <a:t>fyrir</a:t>
            </a:r>
            <a:r>
              <a:rPr lang="en-US"/>
              <a:t> </a:t>
            </a:r>
            <a:r>
              <a:rPr lang="en-US" err="1"/>
              <a:t>skólaárið</a:t>
            </a:r>
            <a:endParaRPr lang="en-US"/>
          </a:p>
        </p:txBody>
      </p:sp>
      <p:pic>
        <p:nvPicPr>
          <p:cNvPr id="4" name="Audio 3">
            <a:hlinkClick r:id="" action="ppaction://media"/>
            <a:extLst>
              <a:ext uri="{FF2B5EF4-FFF2-40B4-BE49-F238E27FC236}">
                <a16:creationId xmlns:a16="http://schemas.microsoft.com/office/drawing/2014/main" id="{09D43CEA-ABB0-6545-AEDB-C48D0252E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45738261"/>
      </p:ext>
    </p:extLst>
  </p:cSld>
  <p:clrMapOvr>
    <a:masterClrMapping/>
  </p:clrMapOvr>
  <mc:AlternateContent xmlns:mc="http://schemas.openxmlformats.org/markup-compatibility/2006" xmlns:p14="http://schemas.microsoft.com/office/powerpoint/2010/main">
    <mc:Choice Requires="p14">
      <p:transition spd="slow" p14:dur="2000" advTm="74980"/>
    </mc:Choice>
    <mc:Fallback xmlns="">
      <p:transition spd="slow" advTm="7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Markmiðsbundið</a:t>
            </a:r>
            <a:endParaRPr lang="en-US"/>
          </a:p>
        </p:txBody>
      </p:sp>
      <p:sp>
        <p:nvSpPr>
          <p:cNvPr id="3" name="Content Placeholder 2"/>
          <p:cNvSpPr>
            <a:spLocks noGrp="1"/>
          </p:cNvSpPr>
          <p:nvPr>
            <p:ph idx="1"/>
          </p:nvPr>
        </p:nvSpPr>
        <p:spPr/>
        <p:txBody>
          <a:bodyPr/>
          <a:lstStyle/>
          <a:p>
            <a:r>
              <a:rPr lang="en-US" err="1"/>
              <a:t>Skólar</a:t>
            </a:r>
            <a:r>
              <a:rPr lang="en-US"/>
              <a:t>/</a:t>
            </a:r>
            <a:r>
              <a:rPr lang="en-US" err="1"/>
              <a:t>fr</a:t>
            </a:r>
            <a:r>
              <a:rPr lang="is-IS"/>
              <a:t>ístundaheimili/félagsmiðstöðvar</a:t>
            </a:r>
            <a:r>
              <a:rPr lang="en-US"/>
              <a:t> </a:t>
            </a:r>
            <a:r>
              <a:rPr lang="en-US" err="1"/>
              <a:t>setja</a:t>
            </a:r>
            <a:r>
              <a:rPr lang="en-US"/>
              <a:t> </a:t>
            </a:r>
            <a:r>
              <a:rPr lang="en-US" err="1"/>
              <a:t>sér</a:t>
            </a:r>
            <a:r>
              <a:rPr lang="en-US"/>
              <a:t> </a:t>
            </a:r>
            <a:r>
              <a:rPr lang="en-US" b="1" err="1"/>
              <a:t>markmið</a:t>
            </a:r>
            <a:r>
              <a:rPr lang="en-US"/>
              <a:t> - </a:t>
            </a:r>
            <a:r>
              <a:rPr lang="en-US" err="1"/>
              <a:t>innra</a:t>
            </a:r>
            <a:r>
              <a:rPr lang="en-US"/>
              <a:t> mat </a:t>
            </a:r>
            <a:r>
              <a:rPr lang="en-US" err="1"/>
              <a:t>er</a:t>
            </a:r>
            <a:r>
              <a:rPr lang="en-US"/>
              <a:t> </a:t>
            </a:r>
            <a:r>
              <a:rPr lang="en-US" err="1"/>
              <a:t>tæki</a:t>
            </a:r>
            <a:r>
              <a:rPr lang="en-US"/>
              <a:t> </a:t>
            </a:r>
            <a:r>
              <a:rPr lang="en-US" err="1"/>
              <a:t>til</a:t>
            </a:r>
            <a:r>
              <a:rPr lang="en-US"/>
              <a:t> </a:t>
            </a:r>
            <a:r>
              <a:rPr lang="en-US" err="1"/>
              <a:t>að</a:t>
            </a:r>
            <a:r>
              <a:rPr lang="en-US"/>
              <a:t> </a:t>
            </a:r>
            <a:r>
              <a:rPr lang="en-US" err="1"/>
              <a:t>skoða</a:t>
            </a:r>
            <a:r>
              <a:rPr lang="en-US"/>
              <a:t> </a:t>
            </a:r>
            <a:r>
              <a:rPr lang="en-US" err="1"/>
              <a:t>hvernig</a:t>
            </a:r>
            <a:r>
              <a:rPr lang="en-US"/>
              <a:t> </a:t>
            </a:r>
            <a:r>
              <a:rPr lang="en-US" err="1"/>
              <a:t>gengur</a:t>
            </a:r>
            <a:r>
              <a:rPr lang="en-US"/>
              <a:t> </a:t>
            </a:r>
            <a:r>
              <a:rPr lang="en-US" err="1"/>
              <a:t>að</a:t>
            </a:r>
            <a:r>
              <a:rPr lang="en-US"/>
              <a:t> </a:t>
            </a:r>
            <a:r>
              <a:rPr lang="en-US" err="1"/>
              <a:t>vinna</a:t>
            </a:r>
            <a:r>
              <a:rPr lang="en-US"/>
              <a:t> </a:t>
            </a:r>
            <a:r>
              <a:rPr lang="en-US" err="1"/>
              <a:t>að</a:t>
            </a:r>
            <a:r>
              <a:rPr lang="en-US"/>
              <a:t> </a:t>
            </a:r>
            <a:r>
              <a:rPr lang="en-US" err="1"/>
              <a:t>markmiðunum</a:t>
            </a:r>
            <a:endParaRPr lang="en-US"/>
          </a:p>
          <a:p>
            <a:r>
              <a:rPr lang="en-US" err="1"/>
              <a:t>Til</a:t>
            </a:r>
            <a:r>
              <a:rPr lang="en-US"/>
              <a:t> </a:t>
            </a:r>
            <a:r>
              <a:rPr lang="en-US" err="1"/>
              <a:t>að</a:t>
            </a:r>
            <a:r>
              <a:rPr lang="en-US"/>
              <a:t> </a:t>
            </a:r>
            <a:r>
              <a:rPr lang="en-US" err="1"/>
              <a:t>auðvelda</a:t>
            </a:r>
            <a:r>
              <a:rPr lang="en-US"/>
              <a:t> </a:t>
            </a:r>
            <a:r>
              <a:rPr lang="en-US" err="1"/>
              <a:t>matið</a:t>
            </a:r>
            <a:r>
              <a:rPr lang="en-US"/>
              <a:t> </a:t>
            </a:r>
            <a:r>
              <a:rPr lang="en-US" err="1"/>
              <a:t>er</a:t>
            </a:r>
            <a:r>
              <a:rPr lang="en-US"/>
              <a:t> </a:t>
            </a:r>
            <a:r>
              <a:rPr lang="en-US" err="1"/>
              <a:t>metið</a:t>
            </a:r>
            <a:r>
              <a:rPr lang="en-US"/>
              <a:t> </a:t>
            </a:r>
            <a:r>
              <a:rPr lang="en-US" err="1"/>
              <a:t>út</a:t>
            </a:r>
            <a:r>
              <a:rPr lang="en-US"/>
              <a:t> </a:t>
            </a:r>
            <a:r>
              <a:rPr lang="en-US" err="1"/>
              <a:t>frá</a:t>
            </a:r>
            <a:r>
              <a:rPr lang="en-US"/>
              <a:t> </a:t>
            </a:r>
            <a:r>
              <a:rPr lang="en-US" b="1" err="1"/>
              <a:t>viðmiðum</a:t>
            </a:r>
            <a:r>
              <a:rPr lang="en-US" b="1"/>
              <a:t> um </a:t>
            </a:r>
            <a:r>
              <a:rPr lang="en-US" b="1" err="1"/>
              <a:t>árangur</a:t>
            </a:r>
            <a:endParaRPr lang="en-US" b="1"/>
          </a:p>
          <a:p>
            <a:r>
              <a:rPr lang="en-US" err="1"/>
              <a:t>Í</a:t>
            </a:r>
            <a:r>
              <a:rPr lang="en-US"/>
              <a:t> </a:t>
            </a:r>
            <a:r>
              <a:rPr lang="en-US" err="1"/>
              <a:t>matsáætlun</a:t>
            </a:r>
            <a:r>
              <a:rPr lang="en-US"/>
              <a:t> </a:t>
            </a:r>
            <a:r>
              <a:rPr lang="en-US" err="1"/>
              <a:t>fyrir</a:t>
            </a:r>
            <a:r>
              <a:rPr lang="en-US"/>
              <a:t> </a:t>
            </a:r>
            <a:r>
              <a:rPr lang="en-US" err="1"/>
              <a:t>skólaárið</a:t>
            </a:r>
            <a:r>
              <a:rPr lang="en-US"/>
              <a:t> </a:t>
            </a:r>
            <a:r>
              <a:rPr lang="en-US" err="1"/>
              <a:t>þarf</a:t>
            </a:r>
            <a:r>
              <a:rPr lang="en-US"/>
              <a:t> </a:t>
            </a:r>
            <a:r>
              <a:rPr lang="en-US" err="1"/>
              <a:t>að</a:t>
            </a:r>
            <a:r>
              <a:rPr lang="en-US"/>
              <a:t> </a:t>
            </a:r>
            <a:r>
              <a:rPr lang="en-US" err="1"/>
              <a:t>gera</a:t>
            </a:r>
            <a:r>
              <a:rPr lang="en-US"/>
              <a:t> </a:t>
            </a:r>
            <a:r>
              <a:rPr lang="en-US" err="1"/>
              <a:t>grein</a:t>
            </a:r>
            <a:r>
              <a:rPr lang="en-US"/>
              <a:t> </a:t>
            </a:r>
            <a:r>
              <a:rPr lang="en-US" err="1"/>
              <a:t>fyrir</a:t>
            </a:r>
            <a:r>
              <a:rPr lang="en-US"/>
              <a:t> </a:t>
            </a:r>
            <a:r>
              <a:rPr lang="en-US" err="1"/>
              <a:t>tenglsum</a:t>
            </a:r>
            <a:r>
              <a:rPr lang="en-US"/>
              <a:t> </a:t>
            </a:r>
            <a:r>
              <a:rPr lang="en-US" err="1"/>
              <a:t>við</a:t>
            </a:r>
            <a:r>
              <a:rPr lang="en-US"/>
              <a:t> </a:t>
            </a:r>
            <a:r>
              <a:rPr lang="en-US" err="1"/>
              <a:t>þau</a:t>
            </a:r>
            <a:r>
              <a:rPr lang="en-US"/>
              <a:t> </a:t>
            </a:r>
            <a:r>
              <a:rPr lang="en-US" err="1"/>
              <a:t>markmið</a:t>
            </a:r>
            <a:r>
              <a:rPr lang="en-US"/>
              <a:t> </a:t>
            </a:r>
            <a:r>
              <a:rPr lang="en-US" err="1"/>
              <a:t>sem</a:t>
            </a:r>
            <a:r>
              <a:rPr lang="en-US"/>
              <a:t> </a:t>
            </a:r>
            <a:r>
              <a:rPr lang="en-US" err="1"/>
              <a:t>verið</a:t>
            </a:r>
            <a:r>
              <a:rPr lang="en-US"/>
              <a:t> </a:t>
            </a:r>
            <a:r>
              <a:rPr lang="en-US" err="1"/>
              <a:t>er</a:t>
            </a:r>
            <a:r>
              <a:rPr lang="en-US"/>
              <a:t> </a:t>
            </a:r>
            <a:r>
              <a:rPr lang="en-US" err="1"/>
              <a:t>að</a:t>
            </a:r>
            <a:r>
              <a:rPr lang="en-US"/>
              <a:t> meta</a:t>
            </a:r>
          </a:p>
        </p:txBody>
      </p:sp>
      <p:pic>
        <p:nvPicPr>
          <p:cNvPr id="5" name="Audio 4">
            <a:hlinkClick r:id="" action="ppaction://media"/>
            <a:extLst>
              <a:ext uri="{FF2B5EF4-FFF2-40B4-BE49-F238E27FC236}">
                <a16:creationId xmlns:a16="http://schemas.microsoft.com/office/drawing/2014/main" id="{14B08B00-5432-B74F-A1FF-F3B896488A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27336998"/>
      </p:ext>
    </p:extLst>
  </p:cSld>
  <p:clrMapOvr>
    <a:masterClrMapping/>
  </p:clrMapOvr>
  <mc:AlternateContent xmlns:mc="http://schemas.openxmlformats.org/markup-compatibility/2006" xmlns:p14="http://schemas.microsoft.com/office/powerpoint/2010/main">
    <mc:Choice Requires="p14">
      <p:transition spd="slow" p14:dur="2000" advTm="43743"/>
    </mc:Choice>
    <mc:Fallback xmlns="">
      <p:transition spd="slow" advTm="4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52502</TotalTime>
  <Words>820</Words>
  <Application>Microsoft Office PowerPoint</Application>
  <PresentationFormat>Víðskjár</PresentationFormat>
  <Paragraphs>116</Paragraphs>
  <Slides>16</Slides>
  <Notes>10</Notes>
  <HiddenSlides>0</HiddenSlides>
  <MMClips>16</MMClips>
  <ScaleCrop>false</ScaleCrop>
  <HeadingPairs>
    <vt:vector size="6" baseType="variant">
      <vt:variant>
        <vt:lpstr>Notaðar leturgerðir</vt:lpstr>
      </vt:variant>
      <vt:variant>
        <vt:i4>6</vt:i4>
      </vt:variant>
      <vt:variant>
        <vt:lpstr>Þema</vt:lpstr>
      </vt:variant>
      <vt:variant>
        <vt:i4>1</vt:i4>
      </vt:variant>
      <vt:variant>
        <vt:lpstr>Skyggnutitlar</vt:lpstr>
      </vt:variant>
      <vt:variant>
        <vt:i4>16</vt:i4>
      </vt:variant>
    </vt:vector>
  </HeadingPairs>
  <TitlesOfParts>
    <vt:vector size="23" baseType="lpstr">
      <vt:lpstr>Arial</vt:lpstr>
      <vt:lpstr>Calibri</vt:lpstr>
      <vt:lpstr>Century Gothic</vt:lpstr>
      <vt:lpstr>Symbol</vt:lpstr>
      <vt:lpstr>Times New Roman</vt:lpstr>
      <vt:lpstr>Wingdings 3</vt:lpstr>
      <vt:lpstr>Wisp</vt:lpstr>
      <vt:lpstr>Innra mat í skóla- og frístundastarfi, fyrri hluti: Innra mat og mikilvægi þess</vt:lpstr>
      <vt:lpstr>Ytra mat – innra mat</vt:lpstr>
      <vt:lpstr>PowerPoint-kynning</vt:lpstr>
      <vt:lpstr>Efnistök</vt:lpstr>
      <vt:lpstr>Af hverju innra mat?</vt:lpstr>
      <vt:lpstr>Skilgreining á innra mati</vt:lpstr>
      <vt:lpstr>Viðmið um innra mat</vt:lpstr>
      <vt:lpstr>Kerfisbundið</vt:lpstr>
      <vt:lpstr>Markmiðsbundið</vt:lpstr>
      <vt:lpstr>Samstarfsmiðað</vt:lpstr>
      <vt:lpstr>Samofið daglegu skólastarfi</vt:lpstr>
      <vt:lpstr>Byggt á traustum og viðeignandi gögnum</vt:lpstr>
      <vt:lpstr>Byggt á traustum og viðeigandi gögnum frh.</vt:lpstr>
      <vt:lpstr>Greinandi og umbótamiðað</vt:lpstr>
      <vt:lpstr>Opinbert</vt:lpstr>
      <vt:lpstr>PowerPoint-kynning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Innra mat grunnskóla</dc:title>
  <dc:creator>Sigríður Sigurðardóttir</dc:creator>
  <cp:lastModifiedBy>Auður Ævarsdóttir</cp:lastModifiedBy>
  <cp:revision>181</cp:revision>
  <dcterms:created xsi:type="dcterms:W3CDTF">2016-10-05T13:50:00Z</dcterms:created>
  <dcterms:modified xsi:type="dcterms:W3CDTF">2018-02-09T15:41:35Z</dcterms:modified>
</cp:coreProperties>
</file>