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30" r:id="rId2"/>
    <p:sldId id="558" r:id="rId3"/>
    <p:sldId id="544" r:id="rId4"/>
    <p:sldId id="562" r:id="rId5"/>
    <p:sldId id="563" r:id="rId6"/>
    <p:sldId id="545" r:id="rId7"/>
    <p:sldId id="567" r:id="rId8"/>
    <p:sldId id="568" r:id="rId9"/>
    <p:sldId id="559" r:id="rId10"/>
    <p:sldId id="437" r:id="rId11"/>
    <p:sldId id="528" r:id="rId12"/>
    <p:sldId id="533" r:id="rId13"/>
    <p:sldId id="565" r:id="rId14"/>
    <p:sldId id="503" r:id="rId15"/>
    <p:sldId id="456" r:id="rId16"/>
    <p:sldId id="531" r:id="rId17"/>
    <p:sldId id="532" r:id="rId18"/>
    <p:sldId id="257" r:id="rId19"/>
    <p:sldId id="428" r:id="rId20"/>
    <p:sldId id="564" r:id="rId21"/>
    <p:sldId id="566" r:id="rId22"/>
    <p:sldId id="554" r:id="rId23"/>
    <p:sldId id="499" r:id="rId24"/>
    <p:sldId id="469" r:id="rId25"/>
    <p:sldId id="561" r:id="rId26"/>
    <p:sldId id="560" r:id="rId27"/>
    <p:sldId id="553" r:id="rId28"/>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26F"/>
    <a:srgbClr val="4BBBB5"/>
    <a:srgbClr val="D30C43"/>
    <a:srgbClr val="011936"/>
    <a:srgbClr val="EB5270"/>
    <a:srgbClr val="C5283D"/>
    <a:srgbClr val="377E44"/>
    <a:srgbClr val="D6CFCB"/>
    <a:srgbClr val="3AAED8"/>
    <a:srgbClr val="398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5" autoAdjust="0"/>
    <p:restoredTop sz="74986" autoAdjust="0"/>
  </p:normalViewPr>
  <p:slideViewPr>
    <p:cSldViewPr snapToGrid="0">
      <p:cViewPr varScale="1">
        <p:scale>
          <a:sx n="50" d="100"/>
          <a:sy n="50" d="100"/>
        </p:scale>
        <p:origin x="10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6310F-DFB6-4552-AC05-808541FDE4BE}" type="datetimeFigureOut">
              <a:rPr lang="en-GB" smtClean="0"/>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ABD2-D773-42DB-A9EF-F3BBE95872BD}" type="slidenum">
              <a:rPr lang="en-GB" smtClean="0"/>
              <a:t>‹#›</a:t>
            </a:fld>
            <a:endParaRPr lang="en-GB"/>
          </a:p>
        </p:txBody>
      </p:sp>
    </p:spTree>
    <p:extLst>
      <p:ext uri="{BB962C8B-B14F-4D97-AF65-F5344CB8AC3E}">
        <p14:creationId xmlns:p14="http://schemas.microsoft.com/office/powerpoint/2010/main" val="260969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D2ABD2-D773-42DB-A9EF-F3BBE95872BD}" type="slidenum">
              <a:rPr lang="en-GB" smtClean="0"/>
              <a:t>1</a:t>
            </a:fld>
            <a:endParaRPr lang="en-GB"/>
          </a:p>
        </p:txBody>
      </p:sp>
    </p:spTree>
    <p:extLst>
      <p:ext uri="{BB962C8B-B14F-4D97-AF65-F5344CB8AC3E}">
        <p14:creationId xmlns:p14="http://schemas.microsoft.com/office/powerpoint/2010/main" val="86425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18</a:t>
            </a:fld>
            <a:endParaRPr lang="en-GB"/>
          </a:p>
        </p:txBody>
      </p:sp>
    </p:spTree>
    <p:extLst>
      <p:ext uri="{BB962C8B-B14F-4D97-AF65-F5344CB8AC3E}">
        <p14:creationId xmlns:p14="http://schemas.microsoft.com/office/powerpoint/2010/main" val="285003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20</a:t>
            </a:fld>
            <a:endParaRPr lang="en-GB"/>
          </a:p>
        </p:txBody>
      </p:sp>
    </p:spTree>
    <p:extLst>
      <p:ext uri="{BB962C8B-B14F-4D97-AF65-F5344CB8AC3E}">
        <p14:creationId xmlns:p14="http://schemas.microsoft.com/office/powerpoint/2010/main" val="135662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23</a:t>
            </a:fld>
            <a:endParaRPr lang="en-GB"/>
          </a:p>
        </p:txBody>
      </p:sp>
    </p:spTree>
    <p:extLst>
      <p:ext uri="{BB962C8B-B14F-4D97-AF65-F5344CB8AC3E}">
        <p14:creationId xmlns:p14="http://schemas.microsoft.com/office/powerpoint/2010/main" val="115321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24</a:t>
            </a:fld>
            <a:endParaRPr lang="en-GB"/>
          </a:p>
        </p:txBody>
      </p:sp>
    </p:spTree>
    <p:extLst>
      <p:ext uri="{BB962C8B-B14F-4D97-AF65-F5344CB8AC3E}">
        <p14:creationId xmlns:p14="http://schemas.microsoft.com/office/powerpoint/2010/main" val="99836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25</a:t>
            </a:fld>
            <a:endParaRPr lang="en-GB"/>
          </a:p>
        </p:txBody>
      </p:sp>
    </p:spTree>
    <p:extLst>
      <p:ext uri="{BB962C8B-B14F-4D97-AF65-F5344CB8AC3E}">
        <p14:creationId xmlns:p14="http://schemas.microsoft.com/office/powerpoint/2010/main" val="79333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26</a:t>
            </a:fld>
            <a:endParaRPr lang="en-GB"/>
          </a:p>
        </p:txBody>
      </p:sp>
    </p:spTree>
    <p:extLst>
      <p:ext uri="{BB962C8B-B14F-4D97-AF65-F5344CB8AC3E}">
        <p14:creationId xmlns:p14="http://schemas.microsoft.com/office/powerpoint/2010/main" val="252687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27</a:t>
            </a:fld>
            <a:endParaRPr lang="en-GB"/>
          </a:p>
        </p:txBody>
      </p:sp>
    </p:spTree>
    <p:extLst>
      <p:ext uri="{BB962C8B-B14F-4D97-AF65-F5344CB8AC3E}">
        <p14:creationId xmlns:p14="http://schemas.microsoft.com/office/powerpoint/2010/main" val="359372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3</a:t>
            </a:fld>
            <a:endParaRPr lang="en-GB"/>
          </a:p>
        </p:txBody>
      </p:sp>
    </p:spTree>
    <p:extLst>
      <p:ext uri="{BB962C8B-B14F-4D97-AF65-F5344CB8AC3E}">
        <p14:creationId xmlns:p14="http://schemas.microsoft.com/office/powerpoint/2010/main" val="303597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Kvót</a:t>
            </a:r>
            <a:r>
              <a:rPr lang="is-IS" dirty="0"/>
              <a:t> úr skýrslu Forvarnardagsins</a:t>
            </a:r>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5</a:t>
            </a:fld>
            <a:endParaRPr lang="en-GB"/>
          </a:p>
        </p:txBody>
      </p:sp>
    </p:spTree>
    <p:extLst>
      <p:ext uri="{BB962C8B-B14F-4D97-AF65-F5344CB8AC3E}">
        <p14:creationId xmlns:p14="http://schemas.microsoft.com/office/powerpoint/2010/main" val="109346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7</a:t>
            </a:fld>
            <a:endParaRPr lang="en-GB"/>
          </a:p>
        </p:txBody>
      </p:sp>
    </p:spTree>
    <p:extLst>
      <p:ext uri="{BB962C8B-B14F-4D97-AF65-F5344CB8AC3E}">
        <p14:creationId xmlns:p14="http://schemas.microsoft.com/office/powerpoint/2010/main" val="171162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8</a:t>
            </a:fld>
            <a:endParaRPr lang="en-GB"/>
          </a:p>
        </p:txBody>
      </p:sp>
    </p:spTree>
    <p:extLst>
      <p:ext uri="{BB962C8B-B14F-4D97-AF65-F5344CB8AC3E}">
        <p14:creationId xmlns:p14="http://schemas.microsoft.com/office/powerpoint/2010/main" val="85603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9</a:t>
            </a:fld>
            <a:endParaRPr lang="en-GB"/>
          </a:p>
        </p:txBody>
      </p:sp>
    </p:spTree>
    <p:extLst>
      <p:ext uri="{BB962C8B-B14F-4D97-AF65-F5344CB8AC3E}">
        <p14:creationId xmlns:p14="http://schemas.microsoft.com/office/powerpoint/2010/main" val="30986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14</a:t>
            </a:fld>
            <a:endParaRPr lang="en-GB"/>
          </a:p>
        </p:txBody>
      </p:sp>
    </p:spTree>
    <p:extLst>
      <p:ext uri="{BB962C8B-B14F-4D97-AF65-F5344CB8AC3E}">
        <p14:creationId xmlns:p14="http://schemas.microsoft.com/office/powerpoint/2010/main" val="363558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15</a:t>
            </a:fld>
            <a:endParaRPr lang="en-GB"/>
          </a:p>
        </p:txBody>
      </p:sp>
    </p:spTree>
    <p:extLst>
      <p:ext uri="{BB962C8B-B14F-4D97-AF65-F5344CB8AC3E}">
        <p14:creationId xmlns:p14="http://schemas.microsoft.com/office/powerpoint/2010/main" val="308081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16</a:t>
            </a:fld>
            <a:endParaRPr lang="en-GB"/>
          </a:p>
        </p:txBody>
      </p:sp>
    </p:spTree>
    <p:extLst>
      <p:ext uri="{BB962C8B-B14F-4D97-AF65-F5344CB8AC3E}">
        <p14:creationId xmlns:p14="http://schemas.microsoft.com/office/powerpoint/2010/main" val="388005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med storri my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685FDC-B3B6-453A-A567-BF29B086F8E0}"/>
              </a:ext>
            </a:extLst>
          </p:cNvPr>
          <p:cNvSpPr>
            <a:spLocks noGrp="1"/>
          </p:cNvSpPr>
          <p:nvPr>
            <p:ph type="pic" sz="quarter" idx="10"/>
          </p:nvPr>
        </p:nvSpPr>
        <p:spPr>
          <a:xfrm>
            <a:off x="210343" y="133731"/>
            <a:ext cx="11771312" cy="6276975"/>
          </a:xfrm>
        </p:spPr>
        <p:txBody>
          <a:bodyPr/>
          <a:lstStyle/>
          <a:p>
            <a:endParaRPr lang="is-IS"/>
          </a:p>
        </p:txBody>
      </p:sp>
      <p:sp>
        <p:nvSpPr>
          <p:cNvPr id="2" name="Title 1">
            <a:extLst>
              <a:ext uri="{FF2B5EF4-FFF2-40B4-BE49-F238E27FC236}">
                <a16:creationId xmlns:a16="http://schemas.microsoft.com/office/drawing/2014/main" id="{129FEA08-F29C-4BAF-AC33-3DC62B32D920}"/>
              </a:ext>
            </a:extLst>
          </p:cNvPr>
          <p:cNvSpPr>
            <a:spLocks noGrp="1"/>
          </p:cNvSpPr>
          <p:nvPr>
            <p:ph type="ctrTitle"/>
          </p:nvPr>
        </p:nvSpPr>
        <p:spPr>
          <a:xfrm>
            <a:off x="3043843" y="1633082"/>
            <a:ext cx="6104313" cy="1655762"/>
          </a:xfrm>
        </p:spPr>
        <p:txBody>
          <a:bodyPr anchor="b">
            <a:normAutofit/>
          </a:bodyPr>
          <a:lstStyle>
            <a:lvl1pPr algn="ctr">
              <a:defRPr sz="5400" b="1">
                <a:solidFill>
                  <a:schemeClr val="bg1"/>
                </a:solidFill>
                <a:latin typeface="Oxygen" panose="02000503000000000000" pitchFamily="2" charset="0"/>
              </a:defRPr>
            </a:lvl1pPr>
          </a:lstStyle>
          <a:p>
            <a:r>
              <a:rPr lang="en-US"/>
              <a:t>Click to edit Master title style</a:t>
            </a:r>
            <a:endParaRPr lang="is-IS" dirty="0"/>
          </a:p>
        </p:txBody>
      </p:sp>
      <p:sp>
        <p:nvSpPr>
          <p:cNvPr id="3" name="Subtitle 2">
            <a:extLst>
              <a:ext uri="{FF2B5EF4-FFF2-40B4-BE49-F238E27FC236}">
                <a16:creationId xmlns:a16="http://schemas.microsoft.com/office/drawing/2014/main" id="{E06F9201-E2B6-4093-AE28-3D5C134F92AD}"/>
              </a:ext>
            </a:extLst>
          </p:cNvPr>
          <p:cNvSpPr>
            <a:spLocks noGrp="1"/>
          </p:cNvSpPr>
          <p:nvPr>
            <p:ph type="subTitle" idx="1"/>
          </p:nvPr>
        </p:nvSpPr>
        <p:spPr>
          <a:xfrm>
            <a:off x="1524000" y="3472413"/>
            <a:ext cx="9144000" cy="883452"/>
          </a:xfrm>
        </p:spPr>
        <p:txBody>
          <a:bodyPr/>
          <a:lstStyle>
            <a:lvl1pPr marL="0" indent="0" algn="ctr">
              <a:buNone/>
              <a:defRPr sz="2400">
                <a:solidFill>
                  <a:schemeClr val="bg1"/>
                </a:solidFill>
                <a:latin typeface="Oxygen Light" panose="020003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dirty="0"/>
          </a:p>
        </p:txBody>
      </p:sp>
      <p:sp>
        <p:nvSpPr>
          <p:cNvPr id="13" name="Subtitle 2">
            <a:extLst>
              <a:ext uri="{FF2B5EF4-FFF2-40B4-BE49-F238E27FC236}">
                <a16:creationId xmlns:a16="http://schemas.microsoft.com/office/drawing/2014/main" id="{E8C0AAE5-2745-40FC-B07C-B7B5F0FB7C91}"/>
              </a:ext>
            </a:extLst>
          </p:cNvPr>
          <p:cNvSpPr txBox="1">
            <a:spLocks/>
          </p:cNvSpPr>
          <p:nvPr userDrawn="1"/>
        </p:nvSpPr>
        <p:spPr>
          <a:xfrm>
            <a:off x="1551708" y="4367212"/>
            <a:ext cx="9144000" cy="536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Oxygen Light" panose="02000303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xygen" panose="02000503000000000000"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xygen" panose="02000503000000000000"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Click to edit Master subtitle style</a:t>
            </a:r>
            <a:endParaRPr lang="is-IS" sz="1400" dirty="0"/>
          </a:p>
        </p:txBody>
      </p:sp>
    </p:spTree>
    <p:extLst>
      <p:ext uri="{BB962C8B-B14F-4D97-AF65-F5344CB8AC3E}">
        <p14:creationId xmlns:p14="http://schemas.microsoft.com/office/powerpoint/2010/main" val="102280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s-IS"/>
          </a:p>
        </p:txBody>
      </p:sp>
    </p:spTree>
    <p:extLst>
      <p:ext uri="{BB962C8B-B14F-4D97-AF65-F5344CB8AC3E}">
        <p14:creationId xmlns:p14="http://schemas.microsoft.com/office/powerpoint/2010/main" val="248525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9553-4113-4CC7-A9D7-04B3985BAC82}"/>
              </a:ext>
            </a:extLst>
          </p:cNvPr>
          <p:cNvSpPr>
            <a:spLocks noGrp="1"/>
          </p:cNvSpPr>
          <p:nvPr>
            <p:ph type="title"/>
          </p:nvPr>
        </p:nvSpPr>
        <p:spPr/>
        <p:txBody>
          <a:bodyPr/>
          <a:lstStyle>
            <a:lvl1pPr>
              <a:defRPr b="1"/>
            </a:lvl1pPr>
          </a:lstStyle>
          <a:p>
            <a:r>
              <a:rPr lang="en-US"/>
              <a:t>Click to edit Master title style</a:t>
            </a:r>
            <a:endParaRPr lang="is-IS" dirty="0"/>
          </a:p>
        </p:txBody>
      </p:sp>
      <p:sp>
        <p:nvSpPr>
          <p:cNvPr id="3" name="Date Placeholder 2">
            <a:extLst>
              <a:ext uri="{FF2B5EF4-FFF2-40B4-BE49-F238E27FC236}">
                <a16:creationId xmlns:a16="http://schemas.microsoft.com/office/drawing/2014/main" id="{20DB2C58-58D5-4557-B2BE-65CB70AF6FF9}"/>
              </a:ext>
            </a:extLst>
          </p:cNvPr>
          <p:cNvSpPr>
            <a:spLocks noGrp="1"/>
          </p:cNvSpPr>
          <p:nvPr>
            <p:ph type="dt" sz="half" idx="10"/>
          </p:nvPr>
        </p:nvSpPr>
        <p:spPr/>
        <p:txBody>
          <a:bodyPr/>
          <a:lstStyle/>
          <a:p>
            <a:fld id="{5EB6811E-1B5F-4D76-8FD9-E328BA5CFFF2}" type="datetimeFigureOut">
              <a:rPr lang="is-IS" smtClean="0"/>
              <a:t>25.8.2023</a:t>
            </a:fld>
            <a:endParaRPr lang="is-IS"/>
          </a:p>
        </p:txBody>
      </p:sp>
      <p:sp>
        <p:nvSpPr>
          <p:cNvPr id="4" name="Footer Placeholder 3">
            <a:extLst>
              <a:ext uri="{FF2B5EF4-FFF2-40B4-BE49-F238E27FC236}">
                <a16:creationId xmlns:a16="http://schemas.microsoft.com/office/drawing/2014/main" id="{BABDA2D5-F96C-4A02-9028-E941FB64A387}"/>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AD1CD8E4-C2C9-4B9E-86DD-1B36296774DD}"/>
              </a:ext>
            </a:extLst>
          </p:cNvPr>
          <p:cNvSpPr>
            <a:spLocks noGrp="1"/>
          </p:cNvSpPr>
          <p:nvPr>
            <p:ph type="sldNum" sz="quarter" idx="12"/>
          </p:nvPr>
        </p:nvSpPr>
        <p:spPr/>
        <p:txBody>
          <a:bodyPr/>
          <a:lstStyle/>
          <a:p>
            <a:fld id="{B37FBE2D-D2FF-4029-8A92-8010C7EF97BD}" type="slidenum">
              <a:rPr lang="is-IS" smtClean="0"/>
              <a:t>‹#›</a:t>
            </a:fld>
            <a:endParaRPr lang="is-IS"/>
          </a:p>
        </p:txBody>
      </p:sp>
    </p:spTree>
    <p:extLst>
      <p:ext uri="{BB962C8B-B14F-4D97-AF65-F5344CB8AC3E}">
        <p14:creationId xmlns:p14="http://schemas.microsoft.com/office/powerpoint/2010/main" val="311991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a:xfrm>
            <a:off x="838200" y="1825625"/>
            <a:ext cx="4897582" cy="4351338"/>
          </a:xfrm>
        </p:spPr>
        <p:txBody>
          <a:bodyPr/>
          <a:lstStyle>
            <a:lvl1pPr>
              <a:defRPr>
                <a:solidFill>
                  <a:schemeClr val="bg1"/>
                </a:solidFill>
                <a:latin typeface="Oxygen" panose="02000503000000000000" pitchFamily="2" charset="0"/>
              </a:defRPr>
            </a:lvl1pPr>
            <a:lvl2pPr>
              <a:defRPr>
                <a:solidFill>
                  <a:schemeClr val="bg1"/>
                </a:solidFill>
                <a:latin typeface="Oxygen" panose="02000503000000000000" pitchFamily="2" charset="0"/>
              </a:defRPr>
            </a:lvl2pPr>
            <a:lvl3pPr>
              <a:defRPr>
                <a:solidFill>
                  <a:schemeClr val="bg1"/>
                </a:solidFill>
                <a:latin typeface="Oxygen" panose="02000503000000000000" pitchFamily="2" charset="0"/>
              </a:defRPr>
            </a:lvl3pPr>
            <a:lvl4pPr>
              <a:defRPr>
                <a:solidFill>
                  <a:schemeClr val="bg1"/>
                </a:solidFill>
                <a:latin typeface="Oxygen" panose="02000503000000000000" pitchFamily="2" charset="0"/>
              </a:defRPr>
            </a:lvl4pPr>
            <a:lvl5pPr>
              <a:defRPr>
                <a:solidFill>
                  <a:schemeClr val="bg1"/>
                </a:solidFill>
                <a:latin typeface="Oxygen" panose="02000503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a:solidFill>
                  <a:schemeClr val="bg1"/>
                </a:solidFill>
                <a:latin typeface="Oxygen" panose="02000503000000000000" pitchFamily="2" charset="0"/>
              </a:defRPr>
            </a:lvl1pPr>
          </a:lstStyle>
          <a:p>
            <a:r>
              <a:rPr lang="en-US" dirty="0"/>
              <a:t>Click to edit Master title style</a:t>
            </a:r>
            <a:endParaRPr lang="is-IS" dirty="0"/>
          </a:p>
        </p:txBody>
      </p:sp>
      <p:sp>
        <p:nvSpPr>
          <p:cNvPr id="9" name="Picture Placeholder 8">
            <a:extLst>
              <a:ext uri="{FF2B5EF4-FFF2-40B4-BE49-F238E27FC236}">
                <a16:creationId xmlns:a16="http://schemas.microsoft.com/office/drawing/2014/main" id="{0FF418A3-1680-4739-9E6D-39BA38F8A153}"/>
              </a:ext>
            </a:extLst>
          </p:cNvPr>
          <p:cNvSpPr>
            <a:spLocks noGrp="1"/>
          </p:cNvSpPr>
          <p:nvPr>
            <p:ph type="pic" sz="quarter" idx="10"/>
          </p:nvPr>
        </p:nvSpPr>
        <p:spPr>
          <a:xfrm>
            <a:off x="5959475" y="1446213"/>
            <a:ext cx="5878513" cy="4189412"/>
          </a:xfrm>
        </p:spPr>
        <p:txBody>
          <a:bodyPr/>
          <a:lstStyle/>
          <a:p>
            <a:r>
              <a:rPr lang="en-US"/>
              <a:t>Click icon to add picture</a:t>
            </a:r>
            <a:endParaRPr lang="is-IS"/>
          </a:p>
        </p:txBody>
      </p:sp>
    </p:spTree>
    <p:extLst>
      <p:ext uri="{BB962C8B-B14F-4D97-AF65-F5344CB8AC3E}">
        <p14:creationId xmlns:p14="http://schemas.microsoft.com/office/powerpoint/2010/main" val="310269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inurit og sul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476250" y="365125"/>
            <a:ext cx="10877550" cy="1325563"/>
          </a:xfrm>
        </p:spPr>
        <p:txBody>
          <a:bodyPr>
            <a:normAutofit/>
          </a:bodyPr>
          <a:lstStyle>
            <a:lvl1pPr>
              <a:defRPr sz="2400" b="0">
                <a:latin typeface="Oxygen" panose="02000503000000000000" pitchFamily="2" charset="0"/>
              </a:defRPr>
            </a:lvl1pPr>
          </a:lstStyle>
          <a:p>
            <a:r>
              <a:rPr lang="en-US"/>
              <a:t>Click to edit Master title style</a:t>
            </a:r>
            <a:endParaRPr lang="is-IS" dirty="0"/>
          </a:p>
        </p:txBody>
      </p:sp>
      <p:sp>
        <p:nvSpPr>
          <p:cNvPr id="5" name="Chart Placeholder 4">
            <a:extLst>
              <a:ext uri="{FF2B5EF4-FFF2-40B4-BE49-F238E27FC236}">
                <a16:creationId xmlns:a16="http://schemas.microsoft.com/office/drawing/2014/main" id="{8AD0B3B1-AA04-4F4C-9BAB-B76D88A029FF}"/>
              </a:ext>
            </a:extLst>
          </p:cNvPr>
          <p:cNvSpPr>
            <a:spLocks noGrp="1"/>
          </p:cNvSpPr>
          <p:nvPr>
            <p:ph type="chart" sz="quarter" idx="10"/>
          </p:nvPr>
        </p:nvSpPr>
        <p:spPr>
          <a:xfrm>
            <a:off x="476250" y="1924050"/>
            <a:ext cx="10887075" cy="4362450"/>
          </a:xfrm>
        </p:spPr>
        <p:txBody>
          <a:bodyPr/>
          <a:lstStyle/>
          <a:p>
            <a:r>
              <a:rPr lang="en-US"/>
              <a:t>Click icon to add chart</a:t>
            </a:r>
            <a:endParaRPr lang="is-IS" dirty="0"/>
          </a:p>
        </p:txBody>
      </p:sp>
    </p:spTree>
    <p:extLst>
      <p:ext uri="{BB962C8B-B14F-4D97-AF65-F5344CB8AC3E}">
        <p14:creationId xmlns:p14="http://schemas.microsoft.com/office/powerpoint/2010/main" val="57274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normAutofit/>
          </a:bodyPr>
          <a:lstStyle>
            <a:lvl1pPr>
              <a:defRPr sz="2200" b="0">
                <a:latin typeface="Oxygen" panose="02000503000000000000" pitchFamily="2" charset="0"/>
              </a:defRPr>
            </a:lvl1pPr>
          </a:lstStyle>
          <a:p>
            <a:r>
              <a:rPr lang="en-US" dirty="0"/>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Tree>
    <p:extLst>
      <p:ext uri="{BB962C8B-B14F-4D97-AF65-F5344CB8AC3E}">
        <p14:creationId xmlns:p14="http://schemas.microsoft.com/office/powerpoint/2010/main" val="197658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ill og efni - mynd frá hægr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b="1">
                <a:latin typeface="Oxygen" panose="02000503000000000000" pitchFamily="2" charset="0"/>
              </a:defRPr>
            </a:lvl1pPr>
          </a:lstStyle>
          <a:p>
            <a:r>
              <a:rPr lang="en-US"/>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007474" y="-299005"/>
            <a:ext cx="90329" cy="4105277"/>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Picture Placeholder 4">
            <a:extLst>
              <a:ext uri="{FF2B5EF4-FFF2-40B4-BE49-F238E27FC236}">
                <a16:creationId xmlns:a16="http://schemas.microsoft.com/office/drawing/2014/main" id="{B8DB0359-2336-44F8-88B6-BD7D583721F2}"/>
              </a:ext>
            </a:extLst>
          </p:cNvPr>
          <p:cNvSpPr>
            <a:spLocks noGrp="1"/>
          </p:cNvSpPr>
          <p:nvPr>
            <p:ph type="pic" sz="quarter" idx="10"/>
          </p:nvPr>
        </p:nvSpPr>
        <p:spPr>
          <a:xfrm>
            <a:off x="9480070" y="0"/>
            <a:ext cx="2705100" cy="6858000"/>
          </a:xfrm>
        </p:spPr>
        <p:txBody>
          <a:bodyPr/>
          <a:lstStyle/>
          <a:p>
            <a:endParaRPr lang="is-IS"/>
          </a:p>
        </p:txBody>
      </p:sp>
      <p:grpSp>
        <p:nvGrpSpPr>
          <p:cNvPr id="15" name="Group 14">
            <a:extLst>
              <a:ext uri="{FF2B5EF4-FFF2-40B4-BE49-F238E27FC236}">
                <a16:creationId xmlns:a16="http://schemas.microsoft.com/office/drawing/2014/main" id="{83F93DC6-F9E3-4B2D-9F15-19A615FC5DB0}"/>
              </a:ext>
            </a:extLst>
          </p:cNvPr>
          <p:cNvGrpSpPr/>
          <p:nvPr userDrawn="1"/>
        </p:nvGrpSpPr>
        <p:grpSpPr>
          <a:xfrm>
            <a:off x="205843" y="6578600"/>
            <a:ext cx="632357" cy="111461"/>
            <a:chOff x="509358" y="2094099"/>
            <a:chExt cx="2140285" cy="377252"/>
          </a:xfrm>
        </p:grpSpPr>
        <p:sp>
          <p:nvSpPr>
            <p:cNvPr id="17" name="Rectangle 16">
              <a:extLst>
                <a:ext uri="{FF2B5EF4-FFF2-40B4-BE49-F238E27FC236}">
                  <a16:creationId xmlns:a16="http://schemas.microsoft.com/office/drawing/2014/main" id="{C6A8D272-0BE8-49D2-8B6D-730F3679D12F}"/>
                </a:ext>
              </a:extLst>
            </p:cNvPr>
            <p:cNvSpPr/>
            <p:nvPr/>
          </p:nvSpPr>
          <p:spPr>
            <a:xfrm>
              <a:off x="509358" y="2094099"/>
              <a:ext cx="428057" cy="377252"/>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8" name="Rectangle 17">
              <a:extLst>
                <a:ext uri="{FF2B5EF4-FFF2-40B4-BE49-F238E27FC236}">
                  <a16:creationId xmlns:a16="http://schemas.microsoft.com/office/drawing/2014/main" id="{086E4469-71A2-4E67-926F-18BC370AA675}"/>
                </a:ext>
              </a:extLst>
            </p:cNvPr>
            <p:cNvSpPr/>
            <p:nvPr/>
          </p:nvSpPr>
          <p:spPr>
            <a:xfrm>
              <a:off x="937415" y="2094099"/>
              <a:ext cx="428057" cy="377252"/>
            </a:xfrm>
            <a:prstGeom prst="rect">
              <a:avLst/>
            </a:prstGeom>
            <a:solidFill>
              <a:srgbClr val="EA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Rectangle 19">
              <a:extLst>
                <a:ext uri="{FF2B5EF4-FFF2-40B4-BE49-F238E27FC236}">
                  <a16:creationId xmlns:a16="http://schemas.microsoft.com/office/drawing/2014/main" id="{4CA233A3-F89D-454F-8328-935AE0F89D88}"/>
                </a:ext>
              </a:extLst>
            </p:cNvPr>
            <p:cNvSpPr/>
            <p:nvPr/>
          </p:nvSpPr>
          <p:spPr>
            <a:xfrm>
              <a:off x="1365472" y="2094099"/>
              <a:ext cx="428057" cy="377252"/>
            </a:xfrm>
            <a:prstGeom prst="rect">
              <a:avLst/>
            </a:prstGeom>
            <a:solidFill>
              <a:srgbClr val="3AA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Rectangle 20">
              <a:extLst>
                <a:ext uri="{FF2B5EF4-FFF2-40B4-BE49-F238E27FC236}">
                  <a16:creationId xmlns:a16="http://schemas.microsoft.com/office/drawing/2014/main" id="{8F80421A-968F-4B0D-82E1-3919E2ECD155}"/>
                </a:ext>
              </a:extLst>
            </p:cNvPr>
            <p:cNvSpPr/>
            <p:nvPr/>
          </p:nvSpPr>
          <p:spPr>
            <a:xfrm>
              <a:off x="1793529" y="2094099"/>
              <a:ext cx="428057" cy="377252"/>
            </a:xfrm>
            <a:prstGeom prst="rect">
              <a:avLst/>
            </a:prstGeom>
            <a:solidFill>
              <a:srgbClr val="011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Rectangle 21">
              <a:extLst>
                <a:ext uri="{FF2B5EF4-FFF2-40B4-BE49-F238E27FC236}">
                  <a16:creationId xmlns:a16="http://schemas.microsoft.com/office/drawing/2014/main" id="{DF37BBC6-BF0E-4BDF-AD78-B5C6F7F63721}"/>
                </a:ext>
              </a:extLst>
            </p:cNvPr>
            <p:cNvSpPr/>
            <p:nvPr/>
          </p:nvSpPr>
          <p:spPr>
            <a:xfrm>
              <a:off x="2221586" y="2094099"/>
              <a:ext cx="428057" cy="377252"/>
            </a:xfrm>
            <a:prstGeom prst="rect">
              <a:avLst/>
            </a:prstGeom>
            <a:solidFill>
              <a:srgbClr val="D6C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spTree>
    <p:extLst>
      <p:ext uri="{BB962C8B-B14F-4D97-AF65-F5344CB8AC3E}">
        <p14:creationId xmlns:p14="http://schemas.microsoft.com/office/powerpoint/2010/main" val="111025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lliglæ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205843" y="2260600"/>
            <a:ext cx="10515600" cy="1325563"/>
          </a:xfrm>
        </p:spPr>
        <p:txBody>
          <a:bodyPr>
            <a:normAutofit/>
          </a:bodyPr>
          <a:lstStyle>
            <a:lvl1pPr>
              <a:defRPr sz="4000" b="0">
                <a:latin typeface="Oxygen" panose="02000503000000000000" pitchFamily="2" charset="0"/>
              </a:defRPr>
            </a:lvl1pPr>
          </a:lstStyle>
          <a:p>
            <a:r>
              <a:rPr lang="en-US"/>
              <a:t>Click to edit Master title style</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691764" y="969329"/>
            <a:ext cx="45719" cy="5429250"/>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Tree>
    <p:extLst>
      <p:ext uri="{BB962C8B-B14F-4D97-AF65-F5344CB8AC3E}">
        <p14:creationId xmlns:p14="http://schemas.microsoft.com/office/powerpoint/2010/main" val="66788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t sniðmá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06B8-C681-4F4F-BAD3-7E0F429410E5}"/>
              </a:ext>
            </a:extLst>
          </p:cNvPr>
          <p:cNvSpPr>
            <a:spLocks noGrp="1"/>
          </p:cNvSpPr>
          <p:nvPr>
            <p:ph type="title"/>
          </p:nvPr>
        </p:nvSpPr>
        <p:spPr/>
        <p:txBody>
          <a:bodyPr/>
          <a:lstStyle/>
          <a:p>
            <a:r>
              <a:rPr lang="en-US"/>
              <a:t>Click to edit Master title style</a:t>
            </a:r>
            <a:endParaRPr lang="is-IS"/>
          </a:p>
        </p:txBody>
      </p:sp>
    </p:spTree>
    <p:extLst>
      <p:ext uri="{BB962C8B-B14F-4D97-AF65-F5344CB8AC3E}">
        <p14:creationId xmlns:p14="http://schemas.microsoft.com/office/powerpoint/2010/main" val="422484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5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8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0049B3-0523-45DF-BA50-84A105935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3382" y="136525"/>
            <a:ext cx="1208136" cy="783672"/>
          </a:xfrm>
          <a:prstGeom prst="rect">
            <a:avLst/>
          </a:prstGeom>
        </p:spPr>
      </p:pic>
    </p:spTree>
    <p:extLst>
      <p:ext uri="{BB962C8B-B14F-4D97-AF65-F5344CB8AC3E}">
        <p14:creationId xmlns:p14="http://schemas.microsoft.com/office/powerpoint/2010/main" val="93483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CDC69-1375-4FA5-BA92-1DCE04BF7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32CC8CB8-5B6C-4D71-9086-2FE96C3F2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s-IS" dirty="0"/>
          </a:p>
        </p:txBody>
      </p:sp>
      <p:pic>
        <p:nvPicPr>
          <p:cNvPr id="16" name="Picture 15">
            <a:extLst>
              <a:ext uri="{FF2B5EF4-FFF2-40B4-BE49-F238E27FC236}">
                <a16:creationId xmlns:a16="http://schemas.microsoft.com/office/drawing/2014/main" id="{E2ACE0E4-7ABF-47F6-AFB4-EB7A6F2B43CD}"/>
              </a:ext>
            </a:extLst>
          </p:cNvPr>
          <p:cNvPicPr>
            <a:picLocks noChangeAspect="1"/>
          </p:cNvPicPr>
          <p:nvPr userDrawn="1"/>
        </p:nvPicPr>
        <p:blipFill>
          <a:blip r:embed="rId15"/>
          <a:stretch>
            <a:fillRect/>
          </a:stretch>
        </p:blipFill>
        <p:spPr>
          <a:xfrm>
            <a:off x="4745618" y="5110884"/>
            <a:ext cx="2700762" cy="1201016"/>
          </a:xfrm>
          <a:prstGeom prst="rect">
            <a:avLst/>
          </a:prstGeom>
        </p:spPr>
      </p:pic>
    </p:spTree>
    <p:extLst>
      <p:ext uri="{BB962C8B-B14F-4D97-AF65-F5344CB8AC3E}">
        <p14:creationId xmlns:p14="http://schemas.microsoft.com/office/powerpoint/2010/main" val="4196213515"/>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706" r:id="rId3"/>
    <p:sldLayoutId id="2147483708" r:id="rId4"/>
    <p:sldLayoutId id="2147483703" r:id="rId5"/>
    <p:sldLayoutId id="2147483673" r:id="rId6"/>
    <p:sldLayoutId id="2147483674" r:id="rId7"/>
    <p:sldLayoutId id="2147483677" r:id="rId8"/>
    <p:sldLayoutId id="2147483678" r:id="rId9"/>
    <p:sldLayoutId id="2147483695" r:id="rId10"/>
    <p:sldLayoutId id="2147483747" r:id="rId11"/>
    <p:sldLayoutId id="2147483748" r:id="rId12"/>
    <p:sldLayoutId id="2147483749" r:id="rId13"/>
  </p:sldLayoutIdLst>
  <p:txStyles>
    <p:title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4F1E2-6418-4EBC-B7A1-A71338A82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0A523B2-57C4-446F-BA7C-BC92BD1B69F6}"/>
              </a:ext>
            </a:extLst>
          </p:cNvPr>
          <p:cNvSpPr/>
          <p:nvPr/>
        </p:nvSpPr>
        <p:spPr>
          <a:xfrm>
            <a:off x="5302826" y="3429000"/>
            <a:ext cx="6670580" cy="1877437"/>
          </a:xfrm>
          <a:prstGeom prst="rect">
            <a:avLst/>
          </a:prstGeom>
        </p:spPr>
        <p:txBody>
          <a:bodyPr wrap="square">
            <a:spAutoFit/>
          </a:bodyPr>
          <a:lstStyle/>
          <a:p>
            <a:r>
              <a:rPr lang="is-IS" sz="3200" dirty="0">
                <a:solidFill>
                  <a:schemeClr val="bg1"/>
                </a:solidFill>
              </a:rPr>
              <a:t>Rannsóknir sýna…Við skiptum máli</a:t>
            </a:r>
          </a:p>
          <a:p>
            <a:endParaRPr lang="is-IS" sz="3200" dirty="0">
              <a:solidFill>
                <a:schemeClr val="bg1"/>
              </a:solidFill>
            </a:endParaRPr>
          </a:p>
          <a:p>
            <a:r>
              <a:rPr lang="is-IS" sz="2000" dirty="0">
                <a:solidFill>
                  <a:schemeClr val="bg1"/>
                </a:solidFill>
              </a:rPr>
              <a:t>Fundur með foreldrum barna í 8.-10. bekk </a:t>
            </a:r>
          </a:p>
          <a:p>
            <a:endParaRPr lang="is-IS" sz="3200" dirty="0">
              <a:solidFill>
                <a:schemeClr val="bg1"/>
              </a:solidFill>
            </a:endParaRPr>
          </a:p>
        </p:txBody>
      </p:sp>
      <p:sp>
        <p:nvSpPr>
          <p:cNvPr id="17" name="Rectangle 16">
            <a:extLst>
              <a:ext uri="{FF2B5EF4-FFF2-40B4-BE49-F238E27FC236}">
                <a16:creationId xmlns:a16="http://schemas.microsoft.com/office/drawing/2014/main" id="{C244C5B8-72E9-4026-8CAC-7665E1F8B0D2}"/>
              </a:ext>
            </a:extLst>
          </p:cNvPr>
          <p:cNvSpPr/>
          <p:nvPr/>
        </p:nvSpPr>
        <p:spPr>
          <a:xfrm>
            <a:off x="2232837" y="2658419"/>
            <a:ext cx="7942521" cy="461665"/>
          </a:xfrm>
          <a:prstGeom prst="rect">
            <a:avLst/>
          </a:prstGeom>
        </p:spPr>
        <p:txBody>
          <a:bodyPr wrap="square">
            <a:spAutoFit/>
          </a:bodyPr>
          <a:lstStyle/>
          <a:p>
            <a:pPr algn="ctr"/>
            <a:endParaRPr lang="is-IS" sz="2400" dirty="0">
              <a:solidFill>
                <a:schemeClr val="bg1"/>
              </a:solidFill>
              <a:latin typeface="Oxygen Light" panose="02000303000000000000" pitchFamily="2" charset="0"/>
            </a:endParaRPr>
          </a:p>
        </p:txBody>
      </p:sp>
      <p:sp>
        <p:nvSpPr>
          <p:cNvPr id="2" name="Rectangle 1">
            <a:extLst>
              <a:ext uri="{FF2B5EF4-FFF2-40B4-BE49-F238E27FC236}">
                <a16:creationId xmlns:a16="http://schemas.microsoft.com/office/drawing/2014/main" id="{961FC82F-D2E4-4020-898A-4238DF9DF28C}"/>
              </a:ext>
            </a:extLst>
          </p:cNvPr>
          <p:cNvSpPr/>
          <p:nvPr/>
        </p:nvSpPr>
        <p:spPr>
          <a:xfrm>
            <a:off x="5084233" y="6352800"/>
            <a:ext cx="7107767" cy="276999"/>
          </a:xfrm>
          <a:prstGeom prst="rect">
            <a:avLst/>
          </a:prstGeom>
        </p:spPr>
        <p:txBody>
          <a:bodyPr wrap="square">
            <a:spAutoFit/>
          </a:bodyPr>
          <a:lstStyle/>
          <a:p>
            <a:r>
              <a:rPr lang="is-IS" sz="1200" dirty="0">
                <a:solidFill>
                  <a:schemeClr val="bg1"/>
                </a:solidFill>
              </a:rPr>
              <a:t>Tekið saman af Margréti Lilju Guðmundsdóttur, þekkingarstjóra Planet Youth og sérfræðingi R&amp;G</a:t>
            </a:r>
          </a:p>
        </p:txBody>
      </p:sp>
    </p:spTree>
    <p:extLst>
      <p:ext uri="{BB962C8B-B14F-4D97-AF65-F5344CB8AC3E}">
        <p14:creationId xmlns:p14="http://schemas.microsoft.com/office/powerpoint/2010/main" val="245980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3330-A267-444D-AE18-CA6F1457D5B5}"/>
              </a:ext>
            </a:extLst>
          </p:cNvPr>
          <p:cNvSpPr>
            <a:spLocks noGrp="1"/>
          </p:cNvSpPr>
          <p:nvPr>
            <p:ph type="title"/>
          </p:nvPr>
        </p:nvSpPr>
        <p:spPr/>
        <p:txBody>
          <a:bodyPr>
            <a:normAutofit/>
          </a:bodyPr>
          <a:lstStyle/>
          <a:p>
            <a:r>
              <a:rPr lang="is-IS" sz="2800" dirty="0"/>
              <a:t>Hlutfall nemenda í 8., 9. og 10. bekk eftir því hve margar klukkustundir þeir sofa að jafnaði á nóttu. Árin 2012-2022</a:t>
            </a:r>
          </a:p>
        </p:txBody>
      </p:sp>
      <p:pic>
        <p:nvPicPr>
          <p:cNvPr id="4" name="Picture 3">
            <a:extLst>
              <a:ext uri="{FF2B5EF4-FFF2-40B4-BE49-F238E27FC236}">
                <a16:creationId xmlns:a16="http://schemas.microsoft.com/office/drawing/2014/main" id="{D29A812B-5672-40A0-AFF4-CFF6AC96CCCE}"/>
              </a:ext>
            </a:extLst>
          </p:cNvPr>
          <p:cNvPicPr>
            <a:picLocks noChangeAspect="1"/>
          </p:cNvPicPr>
          <p:nvPr/>
        </p:nvPicPr>
        <p:blipFill>
          <a:blip r:embed="rId2"/>
          <a:stretch>
            <a:fillRect/>
          </a:stretch>
        </p:blipFill>
        <p:spPr>
          <a:xfrm>
            <a:off x="523773" y="2243595"/>
            <a:ext cx="11144454" cy="4249280"/>
          </a:xfrm>
          <a:prstGeom prst="rect">
            <a:avLst/>
          </a:prstGeom>
        </p:spPr>
      </p:pic>
    </p:spTree>
    <p:extLst>
      <p:ext uri="{BB962C8B-B14F-4D97-AF65-F5344CB8AC3E}">
        <p14:creationId xmlns:p14="http://schemas.microsoft.com/office/powerpoint/2010/main" val="84057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7ACB-8215-4208-BD79-AF1081BBE3A5}"/>
              </a:ext>
            </a:extLst>
          </p:cNvPr>
          <p:cNvSpPr>
            <a:spLocks noGrp="1"/>
          </p:cNvSpPr>
          <p:nvPr>
            <p:ph type="title"/>
          </p:nvPr>
        </p:nvSpPr>
        <p:spPr>
          <a:xfrm>
            <a:off x="449317" y="281042"/>
            <a:ext cx="10515600" cy="1043261"/>
          </a:xfrm>
        </p:spPr>
        <p:txBody>
          <a:bodyPr>
            <a:normAutofit/>
          </a:bodyPr>
          <a:lstStyle/>
          <a:p>
            <a:r>
              <a:rPr lang="is-IS" sz="2000" dirty="0"/>
              <a:t>Hlutfall nemenda sem hafa notað nikótín (sígarettur, </a:t>
            </a:r>
            <a:r>
              <a:rPr lang="is-IS" sz="2000" dirty="0" err="1"/>
              <a:t>veip</a:t>
            </a:r>
            <a:r>
              <a:rPr lang="is-IS" sz="2000" dirty="0"/>
              <a:t>, nikótínpúða, munn- eða neftóbak) einu sinni eða oftar síðastliðna 30 daga – niðurstöður frá árinu 2022</a:t>
            </a:r>
          </a:p>
        </p:txBody>
      </p:sp>
      <p:pic>
        <p:nvPicPr>
          <p:cNvPr id="5" name="Picture 4">
            <a:extLst>
              <a:ext uri="{FF2B5EF4-FFF2-40B4-BE49-F238E27FC236}">
                <a16:creationId xmlns:a16="http://schemas.microsoft.com/office/drawing/2014/main" id="{10846C2F-3BC6-4ABA-B1B6-F099E8667227}"/>
              </a:ext>
            </a:extLst>
          </p:cNvPr>
          <p:cNvPicPr>
            <a:picLocks noChangeAspect="1"/>
          </p:cNvPicPr>
          <p:nvPr/>
        </p:nvPicPr>
        <p:blipFill>
          <a:blip r:embed="rId2"/>
          <a:stretch>
            <a:fillRect/>
          </a:stretch>
        </p:blipFill>
        <p:spPr>
          <a:xfrm>
            <a:off x="449317" y="1635497"/>
            <a:ext cx="11254191" cy="4797968"/>
          </a:xfrm>
          <a:prstGeom prst="rect">
            <a:avLst/>
          </a:prstGeom>
        </p:spPr>
      </p:pic>
    </p:spTree>
    <p:extLst>
      <p:ext uri="{BB962C8B-B14F-4D97-AF65-F5344CB8AC3E}">
        <p14:creationId xmlns:p14="http://schemas.microsoft.com/office/powerpoint/2010/main" val="145521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E16A-741D-48E0-BF2A-DDB765D72340}"/>
              </a:ext>
            </a:extLst>
          </p:cNvPr>
          <p:cNvSpPr>
            <a:spLocks noGrp="1"/>
          </p:cNvSpPr>
          <p:nvPr>
            <p:ph type="title"/>
          </p:nvPr>
        </p:nvSpPr>
        <p:spPr/>
        <p:txBody>
          <a:bodyPr>
            <a:normAutofit/>
          </a:bodyPr>
          <a:lstStyle/>
          <a:p>
            <a:r>
              <a:rPr lang="is-IS" sz="2000" dirty="0"/>
              <a:t>Hlutfall nemenda sem hafa notað nikótín (sígarettur, </a:t>
            </a:r>
            <a:r>
              <a:rPr lang="is-IS" sz="2000" dirty="0" err="1"/>
              <a:t>veip</a:t>
            </a:r>
            <a:r>
              <a:rPr lang="is-IS" sz="2000" dirty="0"/>
              <a:t>, nikótínpúða, munn- eða neftóbak) einu sinni eða oftar síðastliðna 30 daga – samanburður milli áranna 2014 og 2022</a:t>
            </a:r>
          </a:p>
        </p:txBody>
      </p:sp>
      <p:pic>
        <p:nvPicPr>
          <p:cNvPr id="5" name="Picture 4">
            <a:extLst>
              <a:ext uri="{FF2B5EF4-FFF2-40B4-BE49-F238E27FC236}">
                <a16:creationId xmlns:a16="http://schemas.microsoft.com/office/drawing/2014/main" id="{034502B9-030B-4CD0-A41E-7F7E5C4F1EED}"/>
              </a:ext>
            </a:extLst>
          </p:cNvPr>
          <p:cNvPicPr>
            <a:picLocks noChangeAspect="1"/>
          </p:cNvPicPr>
          <p:nvPr/>
        </p:nvPicPr>
        <p:blipFill>
          <a:blip r:embed="rId2"/>
          <a:stretch>
            <a:fillRect/>
          </a:stretch>
        </p:blipFill>
        <p:spPr>
          <a:xfrm>
            <a:off x="444518" y="1969251"/>
            <a:ext cx="11302964" cy="4523624"/>
          </a:xfrm>
          <a:prstGeom prst="rect">
            <a:avLst/>
          </a:prstGeom>
        </p:spPr>
      </p:pic>
    </p:spTree>
    <p:extLst>
      <p:ext uri="{BB962C8B-B14F-4D97-AF65-F5344CB8AC3E}">
        <p14:creationId xmlns:p14="http://schemas.microsoft.com/office/powerpoint/2010/main" val="327239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DA67-F30F-42C8-979F-521EAFD4AA8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6F14FA-2953-4B8B-862E-AE436E05A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6BA9187-2DE6-48A9-92DF-3612213025DD}"/>
              </a:ext>
            </a:extLst>
          </p:cNvPr>
          <p:cNvSpPr txBox="1">
            <a:spLocks/>
          </p:cNvSpPr>
          <p:nvPr/>
        </p:nvSpPr>
        <p:spPr>
          <a:xfrm>
            <a:off x="521267"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a:lstStyle>
          <a:p>
            <a:endParaRPr lang="is-IS" sz="2800" dirty="0"/>
          </a:p>
        </p:txBody>
      </p:sp>
      <p:sp>
        <p:nvSpPr>
          <p:cNvPr id="6" name="Content Placeholder 2">
            <a:extLst>
              <a:ext uri="{FF2B5EF4-FFF2-40B4-BE49-F238E27FC236}">
                <a16:creationId xmlns:a16="http://schemas.microsoft.com/office/drawing/2014/main" id="{A05A9AD7-2C28-4C6D-9713-C632D2C1DBFF}"/>
              </a:ext>
            </a:extLst>
          </p:cNvPr>
          <p:cNvSpPr txBox="1">
            <a:spLocks/>
          </p:cNvSpPr>
          <p:nvPr/>
        </p:nvSpPr>
        <p:spPr>
          <a:xfrm>
            <a:off x="769938" y="1733644"/>
            <a:ext cx="998643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s-IS" sz="4000" dirty="0"/>
              <a:t>Útivistartíminn - Hvað vitum við?</a:t>
            </a:r>
          </a:p>
          <a:p>
            <a:pPr marL="0" indent="0">
              <a:buFont typeface="Arial" panose="020B0604020202020204" pitchFamily="34" charset="0"/>
              <a:buNone/>
            </a:pPr>
            <a:r>
              <a:rPr lang="is-IS" dirty="0"/>
              <a:t>Nemendur sem eru úti eftir að útivistartíma lýkur: </a:t>
            </a:r>
          </a:p>
          <a:p>
            <a:r>
              <a:rPr lang="is-IS" dirty="0"/>
              <a:t>Sofa minna </a:t>
            </a:r>
          </a:p>
          <a:p>
            <a:r>
              <a:rPr lang="is-IS" dirty="0"/>
              <a:t>Líður verr andlega </a:t>
            </a:r>
          </a:p>
          <a:p>
            <a:r>
              <a:rPr lang="is-IS" dirty="0"/>
              <a:t>Taka síður þátt í skipulögðu íþrótta- og tómstundastarfi</a:t>
            </a:r>
          </a:p>
          <a:p>
            <a:r>
              <a:rPr lang="is-IS" dirty="0"/>
              <a:t>Nota frekar vímuefni (á líka við </a:t>
            </a:r>
            <a:r>
              <a:rPr lang="is-IS" dirty="0" err="1"/>
              <a:t>koffín</a:t>
            </a:r>
            <a:r>
              <a:rPr lang="is-IS" dirty="0"/>
              <a:t>-drykki og nikótín) </a:t>
            </a:r>
          </a:p>
          <a:p>
            <a:endParaRPr lang="is-IS" dirty="0"/>
          </a:p>
          <a:p>
            <a:endParaRPr lang="is-IS" dirty="0"/>
          </a:p>
        </p:txBody>
      </p:sp>
    </p:spTree>
    <p:extLst>
      <p:ext uri="{BB962C8B-B14F-4D97-AF65-F5344CB8AC3E}">
        <p14:creationId xmlns:p14="http://schemas.microsoft.com/office/powerpoint/2010/main" val="210205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53B260-3016-4511-A260-B2DF05ED75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324522" cy="6932544"/>
          </a:xfrm>
        </p:spPr>
      </p:pic>
      <p:sp>
        <p:nvSpPr>
          <p:cNvPr id="2" name="Title 1">
            <a:extLst>
              <a:ext uri="{FF2B5EF4-FFF2-40B4-BE49-F238E27FC236}">
                <a16:creationId xmlns:a16="http://schemas.microsoft.com/office/drawing/2014/main" id="{C612A261-D870-41A2-8453-0109A088FC31}"/>
              </a:ext>
            </a:extLst>
          </p:cNvPr>
          <p:cNvSpPr>
            <a:spLocks noGrp="1"/>
          </p:cNvSpPr>
          <p:nvPr>
            <p:ph type="title"/>
          </p:nvPr>
        </p:nvSpPr>
        <p:spPr>
          <a:xfrm>
            <a:off x="458923" y="3008548"/>
            <a:ext cx="10760368" cy="1325563"/>
          </a:xfrm>
        </p:spPr>
        <p:txBody>
          <a:bodyPr>
            <a:normAutofit/>
          </a:bodyPr>
          <a:lstStyle/>
          <a:p>
            <a:r>
              <a:rPr lang="is-IS" sz="4000" dirty="0"/>
              <a:t>Hvað vitum við um skjátíma og áhrif </a:t>
            </a:r>
          </a:p>
        </p:txBody>
      </p:sp>
    </p:spTree>
    <p:extLst>
      <p:ext uri="{BB962C8B-B14F-4D97-AF65-F5344CB8AC3E}">
        <p14:creationId xmlns:p14="http://schemas.microsoft.com/office/powerpoint/2010/main" val="262672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1DB57-ECB2-4756-8EA9-151C16FC1304}"/>
              </a:ext>
            </a:extLst>
          </p:cNvPr>
          <p:cNvPicPr>
            <a:picLocks noChangeAspect="1"/>
          </p:cNvPicPr>
          <p:nvPr/>
        </p:nvPicPr>
        <p:blipFill rotWithShape="1">
          <a:blip r:embed="rId3"/>
          <a:srcRect r="17306" b="17306"/>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EC20DCA-3762-4749-96E9-95BA8F052853}"/>
              </a:ext>
            </a:extLst>
          </p:cNvPr>
          <p:cNvSpPr>
            <a:spLocks noGrp="1"/>
          </p:cNvSpPr>
          <p:nvPr>
            <p:ph idx="1"/>
          </p:nvPr>
        </p:nvSpPr>
        <p:spPr>
          <a:xfrm>
            <a:off x="838200" y="1598647"/>
            <a:ext cx="9649570" cy="4351338"/>
          </a:xfrm>
        </p:spPr>
        <p:txBody>
          <a:bodyPr>
            <a:normAutofit/>
          </a:bodyPr>
          <a:lstStyle/>
          <a:p>
            <a:pPr>
              <a:lnSpc>
                <a:spcPct val="150000"/>
              </a:lnSpc>
            </a:pPr>
            <a:r>
              <a:rPr lang="is-IS" sz="2000" dirty="0">
                <a:solidFill>
                  <a:schemeClr val="tx1"/>
                </a:solidFill>
              </a:rPr>
              <a:t>Til margra hluta nytsamir</a:t>
            </a:r>
          </a:p>
          <a:p>
            <a:pPr>
              <a:lnSpc>
                <a:spcPct val="150000"/>
              </a:lnSpc>
            </a:pPr>
            <a:r>
              <a:rPr lang="is-IS" sz="2000" dirty="0">
                <a:solidFill>
                  <a:schemeClr val="tx1"/>
                </a:solidFill>
              </a:rPr>
              <a:t>Hannaðir til að gera okkur háð</a:t>
            </a:r>
          </a:p>
          <a:p>
            <a:pPr>
              <a:lnSpc>
                <a:spcPct val="150000"/>
              </a:lnSpc>
            </a:pPr>
            <a:r>
              <a:rPr lang="is-IS" sz="2000" dirty="0">
                <a:solidFill>
                  <a:schemeClr val="tx1"/>
                </a:solidFill>
              </a:rPr>
              <a:t>Allir miðlarnir eru með aldurstakmörk </a:t>
            </a:r>
          </a:p>
          <a:p>
            <a:pPr lvl="1">
              <a:lnSpc>
                <a:spcPct val="150000"/>
              </a:lnSpc>
            </a:pPr>
            <a:r>
              <a:rPr lang="is-IS" sz="2000" dirty="0">
                <a:solidFill>
                  <a:schemeClr val="tx1"/>
                </a:solidFill>
              </a:rPr>
              <a:t>Að minnsta kosti 13 ára</a:t>
            </a:r>
          </a:p>
          <a:p>
            <a:pPr>
              <a:lnSpc>
                <a:spcPct val="150000"/>
              </a:lnSpc>
            </a:pPr>
            <a:r>
              <a:rPr lang="is-IS" sz="2000" dirty="0">
                <a:solidFill>
                  <a:schemeClr val="tx1"/>
                </a:solidFill>
              </a:rPr>
              <a:t>Óendanlegt magn af allskonar </a:t>
            </a:r>
          </a:p>
          <a:p>
            <a:pPr marL="0" indent="0">
              <a:lnSpc>
                <a:spcPct val="150000"/>
              </a:lnSpc>
              <a:buNone/>
            </a:pPr>
            <a:r>
              <a:rPr lang="is-IS" sz="2000" dirty="0">
                <a:solidFill>
                  <a:schemeClr val="tx1"/>
                </a:solidFill>
              </a:rPr>
              <a:t>Bæði fallegu og svo hreinum viðbjóði</a:t>
            </a:r>
          </a:p>
          <a:p>
            <a:pPr>
              <a:lnSpc>
                <a:spcPct val="150000"/>
              </a:lnSpc>
            </a:pPr>
            <a:r>
              <a:rPr lang="is-IS" sz="2000" dirty="0">
                <a:solidFill>
                  <a:schemeClr val="tx1"/>
                </a:solidFill>
              </a:rPr>
              <a:t>Oft fyrstu kynni barna af allskonar! </a:t>
            </a:r>
          </a:p>
          <a:p>
            <a:pPr marL="0" indent="0">
              <a:lnSpc>
                <a:spcPct val="150000"/>
              </a:lnSpc>
              <a:buNone/>
            </a:pPr>
            <a:endParaRPr lang="is-IS" sz="2000" dirty="0">
              <a:solidFill>
                <a:schemeClr val="tx1"/>
              </a:solidFill>
            </a:endParaRPr>
          </a:p>
        </p:txBody>
      </p:sp>
      <p:sp>
        <p:nvSpPr>
          <p:cNvPr id="4" name="Title 3">
            <a:extLst>
              <a:ext uri="{FF2B5EF4-FFF2-40B4-BE49-F238E27FC236}">
                <a16:creationId xmlns:a16="http://schemas.microsoft.com/office/drawing/2014/main" id="{C9C7EF8A-15AB-4E17-93A4-2A2B5407CD95}"/>
              </a:ext>
            </a:extLst>
          </p:cNvPr>
          <p:cNvSpPr>
            <a:spLocks noGrp="1"/>
          </p:cNvSpPr>
          <p:nvPr>
            <p:ph type="title"/>
          </p:nvPr>
        </p:nvSpPr>
        <p:spPr>
          <a:xfrm>
            <a:off x="594401" y="365124"/>
            <a:ext cx="10515600" cy="1325563"/>
          </a:xfrm>
        </p:spPr>
        <p:txBody>
          <a:bodyPr/>
          <a:lstStyle/>
          <a:p>
            <a:r>
              <a:rPr lang="is-IS" dirty="0">
                <a:solidFill>
                  <a:schemeClr val="tx1"/>
                </a:solidFill>
              </a:rPr>
              <a:t>Samfélagsmiðlar</a:t>
            </a:r>
          </a:p>
        </p:txBody>
      </p:sp>
    </p:spTree>
    <p:extLst>
      <p:ext uri="{BB962C8B-B14F-4D97-AF65-F5344CB8AC3E}">
        <p14:creationId xmlns:p14="http://schemas.microsoft.com/office/powerpoint/2010/main" val="27202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DACC-6CEA-4DC6-92DA-2078926567E1}"/>
              </a:ext>
            </a:extLst>
          </p:cNvPr>
          <p:cNvSpPr>
            <a:spLocks noGrp="1"/>
          </p:cNvSpPr>
          <p:nvPr>
            <p:ph type="title"/>
          </p:nvPr>
        </p:nvSpPr>
        <p:spPr>
          <a:xfrm>
            <a:off x="476250" y="256025"/>
            <a:ext cx="10277094" cy="1325563"/>
          </a:xfrm>
        </p:spPr>
        <p:txBody>
          <a:bodyPr>
            <a:normAutofit/>
          </a:bodyPr>
          <a:lstStyle/>
          <a:p>
            <a:r>
              <a:rPr lang="is-IS" sz="1600" dirty="0"/>
              <a:t>Fjöldi klukkutíma á dag á samfélagsmiðlum borið saman við einmanaleika. Nemendur í 10. bekk, landið í heild árið 2022</a:t>
            </a:r>
            <a:endParaRPr lang="is-IS" sz="1600" b="0" dirty="0"/>
          </a:p>
        </p:txBody>
      </p:sp>
      <p:sp>
        <p:nvSpPr>
          <p:cNvPr id="3" name="Rectangle 2">
            <a:extLst>
              <a:ext uri="{FF2B5EF4-FFF2-40B4-BE49-F238E27FC236}">
                <a16:creationId xmlns:a16="http://schemas.microsoft.com/office/drawing/2014/main" id="{423027F6-F4C9-4BCC-8DC9-5E95CA191483}"/>
              </a:ext>
            </a:extLst>
          </p:cNvPr>
          <p:cNvSpPr/>
          <p:nvPr/>
        </p:nvSpPr>
        <p:spPr>
          <a:xfrm>
            <a:off x="5093161" y="6046401"/>
            <a:ext cx="2005677" cy="276999"/>
          </a:xfrm>
          <a:prstGeom prst="rect">
            <a:avLst/>
          </a:prstGeom>
        </p:spPr>
        <p:txBody>
          <a:bodyPr wrap="none">
            <a:spAutoFit/>
          </a:bodyPr>
          <a:lstStyle/>
          <a:p>
            <a:pPr algn="ctr">
              <a:defRPr sz="1200" b="0" i="0" u="none" strike="noStrike" kern="1200" baseline="0">
                <a:solidFill>
                  <a:prstClr val="black"/>
                </a:solidFill>
                <a:latin typeface="+mn-lt"/>
                <a:ea typeface="+mn-ea"/>
                <a:cs typeface="+mn-cs"/>
              </a:defRPr>
            </a:pPr>
            <a:r>
              <a:rPr lang="is-IS" dirty="0"/>
              <a:t>Skjátími - samfélagsmiðlar</a:t>
            </a:r>
          </a:p>
        </p:txBody>
      </p:sp>
      <p:pic>
        <p:nvPicPr>
          <p:cNvPr id="7" name="Chart Placeholder 6">
            <a:extLst>
              <a:ext uri="{FF2B5EF4-FFF2-40B4-BE49-F238E27FC236}">
                <a16:creationId xmlns:a16="http://schemas.microsoft.com/office/drawing/2014/main" id="{C0002DE4-2605-4E3B-A850-0A0EB5141FA3}"/>
              </a:ext>
            </a:extLst>
          </p:cNvPr>
          <p:cNvPicPr>
            <a:picLocks noGrp="1" noChangeAspect="1"/>
          </p:cNvPicPr>
          <p:nvPr>
            <p:ph type="chart" sz="quarter" idx="10"/>
          </p:nvPr>
        </p:nvPicPr>
        <p:blipFill>
          <a:blip r:embed="rId3"/>
          <a:stretch>
            <a:fillRect/>
          </a:stretch>
        </p:blipFill>
        <p:spPr>
          <a:xfrm>
            <a:off x="757176" y="1924050"/>
            <a:ext cx="10325223" cy="4362450"/>
          </a:xfrm>
          <a:prstGeom prst="rect">
            <a:avLst/>
          </a:prstGeom>
        </p:spPr>
      </p:pic>
    </p:spTree>
    <p:extLst>
      <p:ext uri="{BB962C8B-B14F-4D97-AF65-F5344CB8AC3E}">
        <p14:creationId xmlns:p14="http://schemas.microsoft.com/office/powerpoint/2010/main" val="312588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7F03-6446-4550-95D3-FC2BECB62CC6}"/>
              </a:ext>
            </a:extLst>
          </p:cNvPr>
          <p:cNvSpPr>
            <a:spLocks noGrp="1"/>
          </p:cNvSpPr>
          <p:nvPr>
            <p:ph type="title"/>
          </p:nvPr>
        </p:nvSpPr>
        <p:spPr>
          <a:xfrm>
            <a:off x="405384" y="239940"/>
            <a:ext cx="10877550" cy="913946"/>
          </a:xfrm>
        </p:spPr>
        <p:txBody>
          <a:bodyPr>
            <a:normAutofit/>
          </a:bodyPr>
          <a:lstStyle/>
          <a:p>
            <a:r>
              <a:rPr lang="is-IS" sz="1600" dirty="0"/>
              <a:t>Nemendur í 10. bekk sem segja andlega heilsu sína vera góða eða mjög góða borið saman við fjölda klukkutíma á dag á samfélagsmiðlum</a:t>
            </a:r>
            <a:endParaRPr lang="is-IS" sz="1600" b="0" dirty="0"/>
          </a:p>
        </p:txBody>
      </p:sp>
      <p:sp>
        <p:nvSpPr>
          <p:cNvPr id="4" name="TextBox 1">
            <a:extLst>
              <a:ext uri="{FF2B5EF4-FFF2-40B4-BE49-F238E27FC236}">
                <a16:creationId xmlns:a16="http://schemas.microsoft.com/office/drawing/2014/main" id="{62A03053-E382-4683-87A0-EB38B4B65792}"/>
              </a:ext>
            </a:extLst>
          </p:cNvPr>
          <p:cNvSpPr txBox="1"/>
          <p:nvPr/>
        </p:nvSpPr>
        <p:spPr>
          <a:xfrm>
            <a:off x="1284407" y="2160814"/>
            <a:ext cx="10591907" cy="8055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s-IS" sz="1800" dirty="0">
                <a:solidFill>
                  <a:srgbClr val="FF0000"/>
                </a:solidFill>
              </a:rPr>
              <a:t>Unglingar sem verja miklum tíma á samfélagsmiðlum mun ólíklegri til að meta andlega heilsu góða</a:t>
            </a:r>
            <a:endParaRPr lang="en-US" sz="1800" dirty="0">
              <a:solidFill>
                <a:srgbClr val="FF0000"/>
              </a:solidFill>
            </a:endParaRPr>
          </a:p>
        </p:txBody>
      </p:sp>
      <p:pic>
        <p:nvPicPr>
          <p:cNvPr id="3" name="Picture 2">
            <a:extLst>
              <a:ext uri="{FF2B5EF4-FFF2-40B4-BE49-F238E27FC236}">
                <a16:creationId xmlns:a16="http://schemas.microsoft.com/office/drawing/2014/main" id="{AE2D0891-8983-46DA-8EF5-6C82A8A9788C}"/>
              </a:ext>
            </a:extLst>
          </p:cNvPr>
          <p:cNvPicPr>
            <a:picLocks noChangeAspect="1"/>
          </p:cNvPicPr>
          <p:nvPr/>
        </p:nvPicPr>
        <p:blipFill>
          <a:blip r:embed="rId2"/>
          <a:stretch>
            <a:fillRect/>
          </a:stretch>
        </p:blipFill>
        <p:spPr>
          <a:xfrm>
            <a:off x="405384" y="1511665"/>
            <a:ext cx="11272481" cy="5218628"/>
          </a:xfrm>
          <a:prstGeom prst="rect">
            <a:avLst/>
          </a:prstGeom>
        </p:spPr>
      </p:pic>
    </p:spTree>
    <p:extLst>
      <p:ext uri="{BB962C8B-B14F-4D97-AF65-F5344CB8AC3E}">
        <p14:creationId xmlns:p14="http://schemas.microsoft.com/office/powerpoint/2010/main" val="358220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9D87D4-D7C1-4DBB-A4C1-8CCFDC68FA51}"/>
              </a:ext>
            </a:extLst>
          </p:cNvPr>
          <p:cNvSpPr>
            <a:spLocks noGrp="1"/>
          </p:cNvSpPr>
          <p:nvPr>
            <p:ph type="title"/>
          </p:nvPr>
        </p:nvSpPr>
        <p:spPr>
          <a:xfrm>
            <a:off x="206710" y="129442"/>
            <a:ext cx="11947189" cy="1325563"/>
          </a:xfrm>
        </p:spPr>
        <p:txBody>
          <a:bodyPr>
            <a:normAutofit/>
          </a:bodyPr>
          <a:lstStyle/>
          <a:p>
            <a:r>
              <a:rPr lang="is-IS" sz="1600" dirty="0"/>
              <a:t>Fjöldi klukkutíma á dag á samfélagsmiðlum borið saman við meðal nætursvefn. Nemendur í 10. bekk á landinu í heild árið 2022</a:t>
            </a:r>
            <a:endParaRPr lang="is-IS" sz="1600" b="0" dirty="0"/>
          </a:p>
        </p:txBody>
      </p:sp>
      <p:pic>
        <p:nvPicPr>
          <p:cNvPr id="2" name="Picture 1">
            <a:extLst>
              <a:ext uri="{FF2B5EF4-FFF2-40B4-BE49-F238E27FC236}">
                <a16:creationId xmlns:a16="http://schemas.microsoft.com/office/drawing/2014/main" id="{27E1836B-346E-45C7-960C-5C0B385861D3}"/>
              </a:ext>
            </a:extLst>
          </p:cNvPr>
          <p:cNvPicPr>
            <a:picLocks noChangeAspect="1"/>
          </p:cNvPicPr>
          <p:nvPr/>
        </p:nvPicPr>
        <p:blipFill>
          <a:blip r:embed="rId3"/>
          <a:stretch>
            <a:fillRect/>
          </a:stretch>
        </p:blipFill>
        <p:spPr>
          <a:xfrm>
            <a:off x="462808" y="1362728"/>
            <a:ext cx="11266384" cy="5121084"/>
          </a:xfrm>
          <a:prstGeom prst="rect">
            <a:avLst/>
          </a:prstGeom>
        </p:spPr>
      </p:pic>
    </p:spTree>
    <p:extLst>
      <p:ext uri="{BB962C8B-B14F-4D97-AF65-F5344CB8AC3E}">
        <p14:creationId xmlns:p14="http://schemas.microsoft.com/office/powerpoint/2010/main" val="4208897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idx="1"/>
          </p:nvPr>
        </p:nvSpPr>
        <p:spPr>
          <a:xfrm>
            <a:off x="749840" y="3009530"/>
            <a:ext cx="4897582" cy="4351338"/>
          </a:xfrm>
        </p:spPr>
        <p:txBody>
          <a:bodyPr>
            <a:normAutofit/>
          </a:bodyPr>
          <a:lstStyle/>
          <a:p>
            <a:pPr marL="0" indent="0">
              <a:buNone/>
            </a:pPr>
            <a:r>
              <a:rPr lang="en-GB" dirty="0" err="1">
                <a:solidFill>
                  <a:schemeClr val="tx1"/>
                </a:solidFill>
              </a:rPr>
              <a:t>Ekkert</a:t>
            </a:r>
            <a:r>
              <a:rPr lang="en-GB" dirty="0">
                <a:solidFill>
                  <a:schemeClr val="tx1"/>
                </a:solidFill>
              </a:rPr>
              <a:t> </a:t>
            </a:r>
            <a:r>
              <a:rPr lang="en-GB" dirty="0" err="1">
                <a:solidFill>
                  <a:schemeClr val="tx1"/>
                </a:solidFill>
              </a:rPr>
              <a:t>nýtt</a:t>
            </a:r>
            <a:r>
              <a:rPr lang="en-GB" dirty="0">
                <a:solidFill>
                  <a:schemeClr val="tx1"/>
                </a:solidFill>
              </a:rPr>
              <a:t> </a:t>
            </a:r>
            <a:r>
              <a:rPr lang="en-GB" dirty="0" err="1">
                <a:solidFill>
                  <a:schemeClr val="tx1"/>
                </a:solidFill>
              </a:rPr>
              <a:t>fyrirbæri</a:t>
            </a:r>
            <a:endParaRPr lang="en-GB" dirty="0">
              <a:solidFill>
                <a:schemeClr val="tx1"/>
              </a:solidFill>
            </a:endParaRPr>
          </a:p>
          <a:p>
            <a:pPr marL="0" indent="0">
              <a:buNone/>
            </a:pPr>
            <a:r>
              <a:rPr lang="en-GB" dirty="0" err="1">
                <a:solidFill>
                  <a:schemeClr val="tx1"/>
                </a:solidFill>
              </a:rPr>
              <a:t>Við</a:t>
            </a:r>
            <a:r>
              <a:rPr lang="en-GB" dirty="0">
                <a:solidFill>
                  <a:schemeClr val="tx1"/>
                </a:solidFill>
              </a:rPr>
              <a:t> </a:t>
            </a:r>
            <a:r>
              <a:rPr lang="en-GB" dirty="0" err="1">
                <a:solidFill>
                  <a:schemeClr val="tx1"/>
                </a:solidFill>
              </a:rPr>
              <a:t>kunnum</a:t>
            </a:r>
            <a:r>
              <a:rPr lang="en-GB" dirty="0">
                <a:solidFill>
                  <a:schemeClr val="tx1"/>
                </a:solidFill>
              </a:rPr>
              <a:t> </a:t>
            </a:r>
            <a:r>
              <a:rPr lang="en-GB" dirty="0" err="1">
                <a:solidFill>
                  <a:schemeClr val="tx1"/>
                </a:solidFill>
              </a:rPr>
              <a:t>þetta</a:t>
            </a:r>
            <a:endParaRPr lang="en-GB" dirty="0">
              <a:solidFill>
                <a:schemeClr val="tx1"/>
              </a:solidFill>
            </a:endParaRPr>
          </a:p>
        </p:txBody>
      </p:sp>
      <p:sp>
        <p:nvSpPr>
          <p:cNvPr id="2" name="Title 1"/>
          <p:cNvSpPr>
            <a:spLocks noGrp="1"/>
          </p:cNvSpPr>
          <p:nvPr>
            <p:ph type="title"/>
          </p:nvPr>
        </p:nvSpPr>
        <p:spPr>
          <a:xfrm>
            <a:off x="559340" y="1020731"/>
            <a:ext cx="10515600" cy="1325563"/>
          </a:xfrm>
        </p:spPr>
        <p:txBody>
          <a:bodyPr anchor="b">
            <a:noAutofit/>
          </a:bodyPr>
          <a:lstStyle/>
          <a:p>
            <a:br>
              <a:rPr lang="is-IS" sz="3200" dirty="0">
                <a:solidFill>
                  <a:schemeClr val="tx1"/>
                </a:solidFill>
              </a:rPr>
            </a:br>
            <a:r>
              <a:rPr lang="is-IS" sz="3200" dirty="0">
                <a:solidFill>
                  <a:schemeClr val="tx1"/>
                </a:solidFill>
              </a:rPr>
              <a:t>Samtal og eftirlit um þennan heim</a:t>
            </a:r>
            <a:br>
              <a:rPr lang="is-IS" sz="3200" dirty="0">
                <a:solidFill>
                  <a:schemeClr val="tx1"/>
                </a:solidFill>
              </a:rPr>
            </a:br>
            <a:r>
              <a:rPr lang="is-IS" sz="3200" dirty="0">
                <a:solidFill>
                  <a:schemeClr val="tx1"/>
                </a:solidFill>
              </a:rPr>
              <a:t>Rafrænn útivistartími</a:t>
            </a:r>
            <a:br>
              <a:rPr lang="is-IS" sz="3200" dirty="0">
                <a:solidFill>
                  <a:schemeClr val="tx1"/>
                </a:solidFill>
              </a:rPr>
            </a:br>
            <a:r>
              <a:rPr lang="is-IS" sz="3200" dirty="0">
                <a:solidFill>
                  <a:schemeClr val="tx1"/>
                </a:solidFill>
              </a:rPr>
              <a:t>Virða aldurstakmörk</a:t>
            </a:r>
          </a:p>
        </p:txBody>
      </p:sp>
      <p:pic>
        <p:nvPicPr>
          <p:cNvPr id="7" name="Picture 6">
            <a:extLst>
              <a:ext uri="{FF2B5EF4-FFF2-40B4-BE49-F238E27FC236}">
                <a16:creationId xmlns:a16="http://schemas.microsoft.com/office/drawing/2014/main" id="{C5D50205-1BAA-455D-8A1B-4E5011B1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38" y="275491"/>
            <a:ext cx="3857625" cy="5609878"/>
          </a:xfrm>
          <a:prstGeom prst="rect">
            <a:avLst/>
          </a:prstGeom>
        </p:spPr>
      </p:pic>
      <p:pic>
        <p:nvPicPr>
          <p:cNvPr id="2052" name="Picture 4" descr="Solutions — Papaya Parents">
            <a:extLst>
              <a:ext uri="{FF2B5EF4-FFF2-40B4-BE49-F238E27FC236}">
                <a16:creationId xmlns:a16="http://schemas.microsoft.com/office/drawing/2014/main" id="{BC2C4ABE-41E4-4DA1-BEE0-18D4D83A5F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544" y="3488862"/>
            <a:ext cx="3941618" cy="291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473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55AFE-2890-4E6F-8F33-823DF2BC6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CA01A9-92F9-48B9-BFB5-F4E2C0A15D33}"/>
              </a:ext>
            </a:extLst>
          </p:cNvPr>
          <p:cNvSpPr>
            <a:spLocks noGrp="1"/>
          </p:cNvSpPr>
          <p:nvPr>
            <p:ph type="title"/>
          </p:nvPr>
        </p:nvSpPr>
        <p:spPr/>
        <p:txBody>
          <a:bodyPr/>
          <a:lstStyle/>
          <a:p>
            <a:r>
              <a:rPr lang="is-IS" dirty="0"/>
              <a:t>Hvernig viljum við haga starfinu í vetur?</a:t>
            </a:r>
            <a:endParaRPr lang="en-US" dirty="0"/>
          </a:p>
        </p:txBody>
      </p:sp>
      <p:sp>
        <p:nvSpPr>
          <p:cNvPr id="5" name="Rectangle 4">
            <a:extLst>
              <a:ext uri="{FF2B5EF4-FFF2-40B4-BE49-F238E27FC236}">
                <a16:creationId xmlns:a16="http://schemas.microsoft.com/office/drawing/2014/main" id="{04CBD786-01D8-4BB3-BC3C-9FB366B5B56C}"/>
              </a:ext>
            </a:extLst>
          </p:cNvPr>
          <p:cNvSpPr/>
          <p:nvPr/>
        </p:nvSpPr>
        <p:spPr>
          <a:xfrm>
            <a:off x="1037086" y="1776403"/>
            <a:ext cx="9329956" cy="4524315"/>
          </a:xfrm>
          <a:prstGeom prst="rect">
            <a:avLst/>
          </a:prstGeom>
        </p:spPr>
        <p:txBody>
          <a:bodyPr wrap="square">
            <a:spAutoFit/>
          </a:bodyPr>
          <a:lstStyle/>
          <a:p>
            <a:pPr marL="342900" indent="-342900">
              <a:buFont typeface="Arial" panose="020B0604020202020204" pitchFamily="34" charset="0"/>
              <a:buChar char="•"/>
            </a:pPr>
            <a:r>
              <a:rPr lang="is-IS" sz="2400" dirty="0"/>
              <a:t>Samvera með börnunum okkar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Hver er brúin milli heimilis og skóla?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Rannsóknir sýna að öflugt foreldrastarf í skólum skilar betri líðan og betri námsárangri hjá börnum sem eiga foreldra sem eru virkir í slíku starfi.</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Foreldra samstarf í skólum – hvernig tölum við um það?</a:t>
            </a:r>
          </a:p>
          <a:p>
            <a:pPr marL="800100" lvl="1" indent="-342900">
              <a:buFont typeface="Arial" panose="020B0604020202020204" pitchFamily="34" charset="0"/>
              <a:buChar char="•"/>
            </a:pPr>
            <a:r>
              <a:rPr lang="is-IS" sz="2400" dirty="0"/>
              <a:t>Gerum það jafn töff og annað í okkar lífi </a:t>
            </a:r>
          </a:p>
          <a:p>
            <a:pPr marL="800100" lvl="1" indent="-342900">
              <a:buFont typeface="Arial" panose="020B0604020202020204" pitchFamily="34" charset="0"/>
              <a:buChar char="•"/>
            </a:pPr>
            <a:r>
              <a:rPr lang="is-IS" sz="2400" dirty="0"/>
              <a:t>Birtum jafnvel „sjálfur“ af okkur í því eins og svo mörgu öðru</a:t>
            </a:r>
          </a:p>
          <a:p>
            <a:pPr marL="342900" indent="-342900">
              <a:buFont typeface="Arial" panose="020B0604020202020204" pitchFamily="34" charset="0"/>
              <a:buChar char="•"/>
            </a:pPr>
            <a:endParaRPr lang="is-IS" sz="2400" dirty="0"/>
          </a:p>
        </p:txBody>
      </p:sp>
    </p:spTree>
    <p:extLst>
      <p:ext uri="{BB962C8B-B14F-4D97-AF65-F5344CB8AC3E}">
        <p14:creationId xmlns:p14="http://schemas.microsoft.com/office/powerpoint/2010/main" val="350240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41751-7DCA-4187-A4CE-C331B7A94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D40026-C20D-4DF1-ADAF-216CA93A5279}"/>
              </a:ext>
            </a:extLst>
          </p:cNvPr>
          <p:cNvSpPr>
            <a:spLocks noGrp="1"/>
          </p:cNvSpPr>
          <p:nvPr>
            <p:ph type="title"/>
          </p:nvPr>
        </p:nvSpPr>
        <p:spPr>
          <a:xfrm>
            <a:off x="838200" y="2103437"/>
            <a:ext cx="10515600" cy="1325563"/>
          </a:xfrm>
        </p:spPr>
        <p:txBody>
          <a:bodyPr/>
          <a:lstStyle/>
          <a:p>
            <a:r>
              <a:rPr lang="is-IS" dirty="0"/>
              <a:t>Góður grunnur gerir vinnuna auðveldari</a:t>
            </a:r>
            <a:endParaRPr lang="en-US" dirty="0"/>
          </a:p>
        </p:txBody>
      </p:sp>
      <p:sp>
        <p:nvSpPr>
          <p:cNvPr id="5" name="TextBox 4">
            <a:extLst>
              <a:ext uri="{FF2B5EF4-FFF2-40B4-BE49-F238E27FC236}">
                <a16:creationId xmlns:a16="http://schemas.microsoft.com/office/drawing/2014/main" id="{C79BFA17-9989-485B-B0F6-94C8B49AAD04}"/>
              </a:ext>
            </a:extLst>
          </p:cNvPr>
          <p:cNvSpPr txBox="1"/>
          <p:nvPr/>
        </p:nvSpPr>
        <p:spPr>
          <a:xfrm>
            <a:off x="3305908" y="3538566"/>
            <a:ext cx="7672303" cy="646331"/>
          </a:xfrm>
          <a:prstGeom prst="rect">
            <a:avLst/>
          </a:prstGeom>
          <a:noFill/>
        </p:spPr>
        <p:txBody>
          <a:bodyPr wrap="square" rtlCol="0">
            <a:spAutoFit/>
          </a:bodyPr>
          <a:lstStyle/>
          <a:p>
            <a:r>
              <a:rPr lang="is-IS" dirty="0"/>
              <a:t>Getur verið snúið að ætla að setja reglur og ræða hluti við börnin okkar þegar vandinn er mættur</a:t>
            </a:r>
            <a:endParaRPr lang="en-US" dirty="0"/>
          </a:p>
        </p:txBody>
      </p:sp>
    </p:spTree>
    <p:extLst>
      <p:ext uri="{BB962C8B-B14F-4D97-AF65-F5344CB8AC3E}">
        <p14:creationId xmlns:p14="http://schemas.microsoft.com/office/powerpoint/2010/main" val="30112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12294-A3AC-4645-AE84-DD9C15AC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832F8-783D-4917-87AA-AB739F2C3BE6}"/>
              </a:ext>
            </a:extLst>
          </p:cNvPr>
          <p:cNvSpPr>
            <a:spLocks noGrp="1"/>
          </p:cNvSpPr>
          <p:nvPr>
            <p:ph type="title"/>
          </p:nvPr>
        </p:nvSpPr>
        <p:spPr>
          <a:xfrm>
            <a:off x="627442" y="760220"/>
            <a:ext cx="10515600" cy="1325563"/>
          </a:xfrm>
        </p:spPr>
        <p:txBody>
          <a:bodyPr>
            <a:normAutofit/>
          </a:bodyPr>
          <a:lstStyle/>
          <a:p>
            <a:r>
              <a:rPr lang="is-IS" sz="3200" dirty="0"/>
              <a:t>Rannsóknir </a:t>
            </a:r>
            <a:r>
              <a:rPr lang="is-IS" sz="3200"/>
              <a:t>sýna ákveðinn </a:t>
            </a:r>
            <a:r>
              <a:rPr lang="is-IS" sz="3200" dirty="0"/>
              <a:t>slaka í taumhaldi meðal foreldra barna í efstu bekkjum grunnskóla</a:t>
            </a:r>
            <a:endParaRPr lang="en-US" sz="3200" dirty="0"/>
          </a:p>
        </p:txBody>
      </p:sp>
      <p:sp>
        <p:nvSpPr>
          <p:cNvPr id="5" name="TextBox 4">
            <a:extLst>
              <a:ext uri="{FF2B5EF4-FFF2-40B4-BE49-F238E27FC236}">
                <a16:creationId xmlns:a16="http://schemas.microsoft.com/office/drawing/2014/main" id="{7C746073-15A7-4A48-9119-EDFF28CBC548}"/>
              </a:ext>
            </a:extLst>
          </p:cNvPr>
          <p:cNvSpPr txBox="1"/>
          <p:nvPr/>
        </p:nvSpPr>
        <p:spPr>
          <a:xfrm>
            <a:off x="1596530" y="2372474"/>
            <a:ext cx="9771635" cy="4426020"/>
          </a:xfrm>
          <a:prstGeom prst="rect">
            <a:avLst/>
          </a:prstGeom>
          <a:noFill/>
        </p:spPr>
        <p:txBody>
          <a:bodyPr wrap="square" rtlCol="0">
            <a:spAutoFit/>
          </a:bodyPr>
          <a:lstStyle/>
          <a:p>
            <a:pPr>
              <a:lnSpc>
                <a:spcPct val="150000"/>
              </a:lnSpc>
            </a:pPr>
            <a:r>
              <a:rPr lang="is-IS" sz="2800" dirty="0"/>
              <a:t>Sérstaklega áberandi eftir </a:t>
            </a:r>
            <a:r>
              <a:rPr lang="is-IS" sz="2800" dirty="0" err="1"/>
              <a:t>Covid</a:t>
            </a:r>
            <a:r>
              <a:rPr lang="is-IS" sz="2800" dirty="0"/>
              <a:t> </a:t>
            </a:r>
          </a:p>
          <a:p>
            <a:pPr marL="285750" indent="-285750">
              <a:lnSpc>
                <a:spcPct val="150000"/>
              </a:lnSpc>
              <a:buFont typeface="Arial" panose="020B0604020202020204" pitchFamily="34" charset="0"/>
              <a:buChar char="•"/>
            </a:pPr>
            <a:r>
              <a:rPr lang="is-IS" dirty="0"/>
              <a:t>Notkun samfélagsmiðla áður en börn hafa aldur til</a:t>
            </a:r>
          </a:p>
          <a:p>
            <a:pPr marL="285750" indent="-285750">
              <a:lnSpc>
                <a:spcPct val="150000"/>
              </a:lnSpc>
              <a:buFont typeface="Arial" panose="020B0604020202020204" pitchFamily="34" charset="0"/>
              <a:buChar char="•"/>
            </a:pPr>
            <a:r>
              <a:rPr lang="is-IS" dirty="0"/>
              <a:t>Foreldralaus </a:t>
            </a:r>
            <a:r>
              <a:rPr lang="is-IS" dirty="0" err="1"/>
              <a:t>partý</a:t>
            </a:r>
            <a:r>
              <a:rPr lang="is-IS" dirty="0"/>
              <a:t> </a:t>
            </a:r>
          </a:p>
          <a:p>
            <a:pPr marL="285750" indent="-285750">
              <a:lnSpc>
                <a:spcPct val="150000"/>
              </a:lnSpc>
              <a:buFont typeface="Arial" panose="020B0604020202020204" pitchFamily="34" charset="0"/>
              <a:buChar char="•"/>
            </a:pPr>
            <a:r>
              <a:rPr lang="is-IS" dirty="0"/>
              <a:t>Úrelt viðhorf til áfengisdrykkju unglinga  </a:t>
            </a:r>
          </a:p>
          <a:p>
            <a:pPr marL="742950" lvl="1" indent="-285750">
              <a:lnSpc>
                <a:spcPct val="150000"/>
              </a:lnSpc>
              <a:buFont typeface="Arial" panose="020B0604020202020204" pitchFamily="34" charset="0"/>
              <a:buChar char="•"/>
            </a:pPr>
            <a:r>
              <a:rPr lang="is-IS" dirty="0"/>
              <a:t>„að sé nú í lagi – ég gerði og er ok“</a:t>
            </a:r>
          </a:p>
          <a:p>
            <a:pPr marL="285750" indent="-285750">
              <a:lnSpc>
                <a:spcPct val="150000"/>
              </a:lnSpc>
              <a:buFont typeface="Arial" panose="020B0604020202020204" pitchFamily="34" charset="0"/>
              <a:buChar char="•"/>
            </a:pPr>
            <a:r>
              <a:rPr lang="is-IS" dirty="0"/>
              <a:t>Útivistartíminn ekki virtur líkt og áður</a:t>
            </a:r>
          </a:p>
          <a:p>
            <a:pPr marL="285750" indent="-285750">
              <a:lnSpc>
                <a:spcPct val="150000"/>
              </a:lnSpc>
              <a:buFont typeface="Arial" panose="020B0604020202020204" pitchFamily="34" charset="0"/>
              <a:buChar char="•"/>
            </a:pPr>
            <a:r>
              <a:rPr lang="is-IS" dirty="0"/>
              <a:t>Reglur heima – reglur utan heimilis </a:t>
            </a:r>
          </a:p>
          <a:p>
            <a:pPr>
              <a:lnSpc>
                <a:spcPct val="150000"/>
              </a:lnSpc>
            </a:pPr>
            <a:endParaRPr lang="is-IS" dirty="0"/>
          </a:p>
          <a:p>
            <a:pPr>
              <a:lnSpc>
                <a:spcPct val="150000"/>
              </a:lnSpc>
            </a:pPr>
            <a:endParaRPr lang="is-IS" dirty="0"/>
          </a:p>
          <a:p>
            <a:pPr>
              <a:lnSpc>
                <a:spcPct val="150000"/>
              </a:lnSpc>
            </a:pPr>
            <a:endParaRPr lang="is-IS" dirty="0"/>
          </a:p>
        </p:txBody>
      </p:sp>
    </p:spTree>
    <p:extLst>
      <p:ext uri="{BB962C8B-B14F-4D97-AF65-F5344CB8AC3E}">
        <p14:creationId xmlns:p14="http://schemas.microsoft.com/office/powerpoint/2010/main" val="393585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7929-8CF2-4387-8FF8-FA7695FF6BE6}"/>
              </a:ext>
            </a:extLst>
          </p:cNvPr>
          <p:cNvSpPr>
            <a:spLocks noGrp="1"/>
          </p:cNvSpPr>
          <p:nvPr>
            <p:ph type="title"/>
          </p:nvPr>
        </p:nvSpPr>
        <p:spPr>
          <a:xfrm>
            <a:off x="313366" y="446285"/>
            <a:ext cx="11222141" cy="1325563"/>
          </a:xfrm>
        </p:spPr>
        <p:txBody>
          <a:bodyPr>
            <a:normAutofit/>
          </a:bodyPr>
          <a:lstStyle/>
          <a:p>
            <a:r>
              <a:rPr lang="nn-NO" sz="2400" dirty="0"/>
              <a:t>Foreldrar mínir setja </a:t>
            </a:r>
            <a:r>
              <a:rPr lang="nn-NO" sz="2400" b="1" dirty="0"/>
              <a:t>ákveðnar reglur um</a:t>
            </a:r>
            <a:r>
              <a:rPr lang="nn-NO" sz="2400" dirty="0"/>
              <a:t>...</a:t>
            </a:r>
            <a:br>
              <a:rPr lang="nn-NO" sz="2400" dirty="0"/>
            </a:br>
            <a:r>
              <a:rPr lang="nn-NO" sz="2400" dirty="0"/>
              <a:t>Hlutfall nemenda í 8., 9. og 10. bekk sem segir að </a:t>
            </a:r>
            <a:r>
              <a:rPr lang="nn-NO" sz="2400" b="1" dirty="0"/>
              <a:t>það eigi mjög vel við um þau</a:t>
            </a:r>
            <a:endParaRPr lang="is-IS" sz="2400" b="1" dirty="0"/>
          </a:p>
        </p:txBody>
      </p:sp>
      <p:pic>
        <p:nvPicPr>
          <p:cNvPr id="3" name="Picture 2">
            <a:extLst>
              <a:ext uri="{FF2B5EF4-FFF2-40B4-BE49-F238E27FC236}">
                <a16:creationId xmlns:a16="http://schemas.microsoft.com/office/drawing/2014/main" id="{457B284B-B975-4072-9342-C33499E6B55F}"/>
              </a:ext>
            </a:extLst>
          </p:cNvPr>
          <p:cNvPicPr>
            <a:picLocks noChangeAspect="1"/>
          </p:cNvPicPr>
          <p:nvPr/>
        </p:nvPicPr>
        <p:blipFill>
          <a:blip r:embed="rId2"/>
          <a:stretch>
            <a:fillRect/>
          </a:stretch>
        </p:blipFill>
        <p:spPr>
          <a:xfrm>
            <a:off x="368388" y="1699099"/>
            <a:ext cx="11510246" cy="4712616"/>
          </a:xfrm>
          <a:prstGeom prst="rect">
            <a:avLst/>
          </a:prstGeom>
        </p:spPr>
      </p:pic>
    </p:spTree>
    <p:extLst>
      <p:ext uri="{BB962C8B-B14F-4D97-AF65-F5344CB8AC3E}">
        <p14:creationId xmlns:p14="http://schemas.microsoft.com/office/powerpoint/2010/main" val="461897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F3A0-406C-4926-8053-FACA9B0C4A60}"/>
              </a:ext>
            </a:extLst>
          </p:cNvPr>
          <p:cNvSpPr>
            <a:spLocks noGrp="1"/>
          </p:cNvSpPr>
          <p:nvPr>
            <p:ph type="title"/>
          </p:nvPr>
        </p:nvSpPr>
        <p:spPr>
          <a:xfrm>
            <a:off x="286313" y="300197"/>
            <a:ext cx="10515600" cy="1325563"/>
          </a:xfrm>
        </p:spPr>
        <p:txBody>
          <a:bodyPr/>
          <a:lstStyle/>
          <a:p>
            <a:r>
              <a:rPr lang="en-US" dirty="0" err="1"/>
              <a:t>Hlutfall</a:t>
            </a:r>
            <a:r>
              <a:rPr lang="en-US" dirty="0"/>
              <a:t> </a:t>
            </a:r>
            <a:r>
              <a:rPr lang="en-US" dirty="0" err="1"/>
              <a:t>nemenda</a:t>
            </a:r>
            <a:r>
              <a:rPr lang="en-US" dirty="0"/>
              <a:t> í 10. </a:t>
            </a:r>
            <a:r>
              <a:rPr lang="en-US" dirty="0" err="1"/>
              <a:t>bekk</a:t>
            </a:r>
            <a:r>
              <a:rPr lang="en-US" dirty="0"/>
              <a:t> </a:t>
            </a:r>
            <a:r>
              <a:rPr lang="en-US" dirty="0" err="1"/>
              <a:t>sem</a:t>
            </a:r>
            <a:r>
              <a:rPr lang="en-US" dirty="0"/>
              <a:t> </a:t>
            </a:r>
            <a:r>
              <a:rPr lang="en-US" dirty="0" err="1"/>
              <a:t>telja</a:t>
            </a:r>
            <a:r>
              <a:rPr lang="en-US" dirty="0"/>
              <a:t> </a:t>
            </a:r>
            <a:r>
              <a:rPr lang="en-US" dirty="0" err="1"/>
              <a:t>að</a:t>
            </a:r>
            <a:r>
              <a:rPr lang="en-US" dirty="0"/>
              <a:t> </a:t>
            </a:r>
            <a:r>
              <a:rPr lang="en-US" dirty="0" err="1"/>
              <a:t>foreldrar</a:t>
            </a:r>
            <a:r>
              <a:rPr lang="en-US" dirty="0"/>
              <a:t> </a:t>
            </a:r>
            <a:r>
              <a:rPr lang="en-US" dirty="0" err="1"/>
              <a:t>þeirra</a:t>
            </a:r>
            <a:r>
              <a:rPr lang="en-US" dirty="0"/>
              <a:t> </a:t>
            </a:r>
            <a:r>
              <a:rPr lang="en-US" dirty="0" err="1"/>
              <a:t>yrðu</a:t>
            </a:r>
            <a:r>
              <a:rPr lang="en-US" dirty="0"/>
              <a:t> </a:t>
            </a:r>
            <a:r>
              <a:rPr lang="en-US" dirty="0" err="1"/>
              <a:t>mjög</a:t>
            </a:r>
            <a:r>
              <a:rPr lang="en-US" dirty="0"/>
              <a:t> </a:t>
            </a:r>
            <a:r>
              <a:rPr lang="en-US" dirty="0" err="1"/>
              <a:t>eða</a:t>
            </a:r>
            <a:r>
              <a:rPr lang="en-US" dirty="0"/>
              <a:t> </a:t>
            </a:r>
            <a:r>
              <a:rPr lang="en-US" dirty="0" err="1"/>
              <a:t>algjörlega</a:t>
            </a:r>
            <a:r>
              <a:rPr lang="en-US" dirty="0"/>
              <a:t> </a:t>
            </a:r>
            <a:r>
              <a:rPr lang="en-US" dirty="0" err="1"/>
              <a:t>mótfallin</a:t>
            </a:r>
            <a:r>
              <a:rPr lang="en-US" dirty="0"/>
              <a:t> </a:t>
            </a:r>
            <a:r>
              <a:rPr lang="en-US" dirty="0" err="1"/>
              <a:t>því</a:t>
            </a:r>
            <a:r>
              <a:rPr lang="en-US" dirty="0"/>
              <a:t> </a:t>
            </a:r>
            <a:r>
              <a:rPr lang="en-US" dirty="0" err="1"/>
              <a:t>að</a:t>
            </a:r>
            <a:r>
              <a:rPr lang="en-US" dirty="0"/>
              <a:t> </a:t>
            </a:r>
            <a:r>
              <a:rPr lang="en-US" dirty="0" err="1"/>
              <a:t>þau</a:t>
            </a:r>
            <a:r>
              <a:rPr lang="en-US" dirty="0"/>
              <a:t> </a:t>
            </a:r>
            <a:r>
              <a:rPr lang="en-US" dirty="0" err="1"/>
              <a:t>myndu</a:t>
            </a:r>
            <a:r>
              <a:rPr lang="en-US" dirty="0"/>
              <a:t> </a:t>
            </a:r>
            <a:r>
              <a:rPr lang="en-US" dirty="0" err="1"/>
              <a:t>gera</a:t>
            </a:r>
            <a:r>
              <a:rPr lang="en-US" dirty="0"/>
              <a:t> </a:t>
            </a:r>
            <a:r>
              <a:rPr lang="en-US" dirty="0" err="1"/>
              <a:t>eitthvað</a:t>
            </a:r>
            <a:r>
              <a:rPr lang="en-US" dirty="0"/>
              <a:t> </a:t>
            </a:r>
            <a:r>
              <a:rPr lang="en-US" dirty="0" err="1"/>
              <a:t>af</a:t>
            </a:r>
            <a:r>
              <a:rPr lang="en-US" dirty="0"/>
              <a:t> </a:t>
            </a:r>
            <a:r>
              <a:rPr lang="en-US" dirty="0" err="1"/>
              <a:t>ofangreindu</a:t>
            </a:r>
            <a:endParaRPr lang="en-US" dirty="0"/>
          </a:p>
        </p:txBody>
      </p:sp>
      <p:pic>
        <p:nvPicPr>
          <p:cNvPr id="4" name="Content Placeholder 3">
            <a:extLst>
              <a:ext uri="{FF2B5EF4-FFF2-40B4-BE49-F238E27FC236}">
                <a16:creationId xmlns:a16="http://schemas.microsoft.com/office/drawing/2014/main" id="{224F8616-9617-46A8-9380-9416BF0F18CA}"/>
              </a:ext>
            </a:extLst>
          </p:cNvPr>
          <p:cNvPicPr>
            <a:picLocks noGrp="1" noChangeAspect="1"/>
          </p:cNvPicPr>
          <p:nvPr>
            <p:ph idx="1"/>
          </p:nvPr>
        </p:nvPicPr>
        <p:blipFill>
          <a:blip r:embed="rId3"/>
          <a:stretch>
            <a:fillRect/>
          </a:stretch>
        </p:blipFill>
        <p:spPr>
          <a:xfrm>
            <a:off x="1363033" y="1674868"/>
            <a:ext cx="7537488" cy="4704558"/>
          </a:xfrm>
          <a:prstGeom prst="rect">
            <a:avLst/>
          </a:prstGeom>
        </p:spPr>
      </p:pic>
      <p:sp>
        <p:nvSpPr>
          <p:cNvPr id="5" name="Rectangle 4">
            <a:extLst>
              <a:ext uri="{FF2B5EF4-FFF2-40B4-BE49-F238E27FC236}">
                <a16:creationId xmlns:a16="http://schemas.microsoft.com/office/drawing/2014/main" id="{EAEE46BB-C327-4146-A738-4B00AD2CF85A}"/>
              </a:ext>
            </a:extLst>
          </p:cNvPr>
          <p:cNvSpPr/>
          <p:nvPr/>
        </p:nvSpPr>
        <p:spPr>
          <a:xfrm>
            <a:off x="4637917" y="2384767"/>
            <a:ext cx="1194764" cy="1296099"/>
          </a:xfrm>
          <a:prstGeom prst="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435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507111-1153-418F-BBD4-EF10D80F2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25" r="1" b="32812"/>
          <a:stretch/>
        </p:blipFill>
        <p:spPr>
          <a:xfrm>
            <a:off x="-1" y="0"/>
            <a:ext cx="10969859" cy="6190488"/>
          </a:xfrm>
          <a:prstGeom prst="rect">
            <a:avLst/>
          </a:prstGeom>
        </p:spPr>
      </p:pic>
      <p:sp>
        <p:nvSpPr>
          <p:cNvPr id="2" name="Title 1">
            <a:extLst>
              <a:ext uri="{FF2B5EF4-FFF2-40B4-BE49-F238E27FC236}">
                <a16:creationId xmlns:a16="http://schemas.microsoft.com/office/drawing/2014/main" id="{6FDB3860-5159-45CB-A8B3-F4A42409461F}"/>
              </a:ext>
            </a:extLst>
          </p:cNvPr>
          <p:cNvSpPr>
            <a:spLocks noGrp="1"/>
          </p:cNvSpPr>
          <p:nvPr>
            <p:ph type="title"/>
          </p:nvPr>
        </p:nvSpPr>
        <p:spPr>
          <a:xfrm>
            <a:off x="4008011" y="3429000"/>
            <a:ext cx="6142917" cy="1035721"/>
          </a:xfrm>
        </p:spPr>
        <p:txBody>
          <a:bodyPr>
            <a:noAutofit/>
          </a:bodyPr>
          <a:lstStyle/>
          <a:p>
            <a:pPr>
              <a:lnSpc>
                <a:spcPct val="150000"/>
              </a:lnSpc>
            </a:pPr>
            <a:r>
              <a:rPr lang="is-IS" sz="4000" b="0" dirty="0"/>
              <a:t>Ég vil ekki að barnið mitt sé eina barnið sem…</a:t>
            </a:r>
            <a:br>
              <a:rPr lang="is-IS" sz="4000" b="0" dirty="0"/>
            </a:br>
            <a:r>
              <a:rPr lang="is-IS" sz="2400" b="0" dirty="0"/>
              <a:t>…fær ekki snjallsíma </a:t>
            </a:r>
            <a:br>
              <a:rPr lang="is-IS" sz="2400" b="0" dirty="0"/>
            </a:br>
            <a:r>
              <a:rPr lang="is-IS" sz="2400" b="0" dirty="0"/>
              <a:t>…þarf að koma heim fyrir tilskilinn tíma</a:t>
            </a:r>
            <a:br>
              <a:rPr lang="is-IS" sz="2400" b="0" dirty="0"/>
            </a:br>
            <a:r>
              <a:rPr lang="is-IS" sz="2400" b="0" dirty="0"/>
              <a:t>…f</a:t>
            </a:r>
            <a:r>
              <a:rPr lang="is-IS" sz="2400" dirty="0"/>
              <a:t>ær ekki að nota samfélagsmiðla</a:t>
            </a:r>
            <a:br>
              <a:rPr lang="is-IS" sz="2400" dirty="0"/>
            </a:br>
            <a:r>
              <a:rPr lang="is-IS" sz="2400" dirty="0"/>
              <a:t>…fær ekki að spila leikinn sem það vill spila</a:t>
            </a:r>
            <a:br>
              <a:rPr lang="is-IS" sz="2400" dirty="0"/>
            </a:br>
            <a:r>
              <a:rPr lang="is-IS" sz="2400" dirty="0"/>
              <a:t>…</a:t>
            </a:r>
            <a:br>
              <a:rPr lang="is-IS" sz="2400" dirty="0"/>
            </a:br>
            <a:br>
              <a:rPr lang="is-IS" sz="2400" dirty="0"/>
            </a:br>
            <a:r>
              <a:rPr lang="is-IS" sz="2400" b="0" dirty="0"/>
              <a:t> </a:t>
            </a:r>
            <a:br>
              <a:rPr lang="is-IS" sz="4000" b="0" dirty="0"/>
            </a:br>
            <a:endParaRPr lang="is-IS" sz="4000" b="0" dirty="0"/>
          </a:p>
        </p:txBody>
      </p:sp>
    </p:spTree>
    <p:extLst>
      <p:ext uri="{BB962C8B-B14F-4D97-AF65-F5344CB8AC3E}">
        <p14:creationId xmlns:p14="http://schemas.microsoft.com/office/powerpoint/2010/main" val="3574103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72F8-888C-4206-AEDD-06E4D0EF10E2}"/>
              </a:ext>
            </a:extLst>
          </p:cNvPr>
          <p:cNvSpPr>
            <a:spLocks noGrp="1"/>
          </p:cNvSpPr>
          <p:nvPr>
            <p:ph type="title"/>
          </p:nvPr>
        </p:nvSpPr>
        <p:spPr>
          <a:xfrm>
            <a:off x="339836" y="611458"/>
            <a:ext cx="5215127" cy="1325563"/>
          </a:xfrm>
        </p:spPr>
        <p:txBody>
          <a:bodyPr>
            <a:normAutofit/>
          </a:bodyPr>
          <a:lstStyle/>
          <a:p>
            <a:r>
              <a:rPr lang="is-IS" sz="2800" dirty="0"/>
              <a:t>Foreldrar þurfa að virka saman eins og öflugur unglingahópur</a:t>
            </a:r>
          </a:p>
        </p:txBody>
      </p:sp>
      <p:sp>
        <p:nvSpPr>
          <p:cNvPr id="3" name="Content Placeholder 2">
            <a:extLst>
              <a:ext uri="{FF2B5EF4-FFF2-40B4-BE49-F238E27FC236}">
                <a16:creationId xmlns:a16="http://schemas.microsoft.com/office/drawing/2014/main" id="{0D5C8D72-24D7-48DB-A07F-20C1954247CD}"/>
              </a:ext>
            </a:extLst>
          </p:cNvPr>
          <p:cNvSpPr>
            <a:spLocks noGrp="1"/>
          </p:cNvSpPr>
          <p:nvPr>
            <p:ph idx="1"/>
          </p:nvPr>
        </p:nvSpPr>
        <p:spPr>
          <a:xfrm>
            <a:off x="445145" y="2360574"/>
            <a:ext cx="5273913" cy="4351338"/>
          </a:xfrm>
        </p:spPr>
        <p:txBody>
          <a:bodyPr>
            <a:normAutofit/>
          </a:bodyPr>
          <a:lstStyle/>
          <a:p>
            <a:pPr marL="0" indent="0">
              <a:lnSpc>
                <a:spcPct val="150000"/>
              </a:lnSpc>
              <a:buNone/>
            </a:pPr>
            <a:r>
              <a:rPr lang="is-IS" sz="2000" dirty="0"/>
              <a:t>Nýtum það efni sem til er </a:t>
            </a:r>
          </a:p>
          <a:p>
            <a:pPr marL="0" indent="0">
              <a:lnSpc>
                <a:spcPct val="150000"/>
              </a:lnSpc>
              <a:buNone/>
            </a:pPr>
            <a:r>
              <a:rPr lang="is-IS" sz="2000" dirty="0"/>
              <a:t>Eins og t.d. Foreldrasáttmála frá Heimili &amp; skóli</a:t>
            </a:r>
          </a:p>
          <a:p>
            <a:pPr>
              <a:lnSpc>
                <a:spcPct val="150000"/>
              </a:lnSpc>
            </a:pPr>
            <a:r>
              <a:rPr lang="is-IS" sz="2000" dirty="0"/>
              <a:t>Efni til á íslensku, ensku og pólsku</a:t>
            </a:r>
          </a:p>
          <a:p>
            <a:pPr>
              <a:lnSpc>
                <a:spcPct val="150000"/>
              </a:lnSpc>
            </a:pPr>
            <a:r>
              <a:rPr lang="is-IS" sz="2000" dirty="0"/>
              <a:t>Mikilvægt að virkja sem flesta foreldra og gera það að normi að taka þátt í foreldrastarfi</a:t>
            </a:r>
            <a:endParaRPr lang="en-US" sz="2000" dirty="0"/>
          </a:p>
        </p:txBody>
      </p:sp>
      <p:pic>
        <p:nvPicPr>
          <p:cNvPr id="6" name="Picture 5">
            <a:extLst>
              <a:ext uri="{FF2B5EF4-FFF2-40B4-BE49-F238E27FC236}">
                <a16:creationId xmlns:a16="http://schemas.microsoft.com/office/drawing/2014/main" id="{2AE1E77B-F1BB-44B0-8585-5ADE0C3E3E26}"/>
              </a:ext>
            </a:extLst>
          </p:cNvPr>
          <p:cNvPicPr>
            <a:picLocks noChangeAspect="1"/>
          </p:cNvPicPr>
          <p:nvPr/>
        </p:nvPicPr>
        <p:blipFill>
          <a:blip r:embed="rId3"/>
          <a:stretch>
            <a:fillRect/>
          </a:stretch>
        </p:blipFill>
        <p:spPr>
          <a:xfrm>
            <a:off x="5989538" y="0"/>
            <a:ext cx="6203044" cy="6858000"/>
          </a:xfrm>
          <a:prstGeom prst="rect">
            <a:avLst/>
          </a:prstGeom>
        </p:spPr>
      </p:pic>
    </p:spTree>
    <p:extLst>
      <p:ext uri="{BB962C8B-B14F-4D97-AF65-F5344CB8AC3E}">
        <p14:creationId xmlns:p14="http://schemas.microsoft.com/office/powerpoint/2010/main" val="2734422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7154C6-2877-416A-A6B4-32A18663772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p:spPr>
      </p:pic>
      <p:sp>
        <p:nvSpPr>
          <p:cNvPr id="9" name="TextBox 8">
            <a:extLst>
              <a:ext uri="{FF2B5EF4-FFF2-40B4-BE49-F238E27FC236}">
                <a16:creationId xmlns:a16="http://schemas.microsoft.com/office/drawing/2014/main" id="{AB013E8F-F9FF-4525-A74A-78B22EE7A970}"/>
              </a:ext>
            </a:extLst>
          </p:cNvPr>
          <p:cNvSpPr txBox="1"/>
          <p:nvPr/>
        </p:nvSpPr>
        <p:spPr>
          <a:xfrm>
            <a:off x="2462634" y="569800"/>
            <a:ext cx="8984609" cy="3477875"/>
          </a:xfrm>
          <a:prstGeom prst="rect">
            <a:avLst/>
          </a:prstGeom>
          <a:noFill/>
        </p:spPr>
        <p:txBody>
          <a:bodyPr wrap="square" rtlCol="0">
            <a:spAutoFit/>
          </a:bodyPr>
          <a:lstStyle/>
          <a:p>
            <a:r>
              <a:rPr lang="is-IS" sz="3200" dirty="0"/>
              <a:t>Það fylgja engar leiðbeiningar</a:t>
            </a:r>
          </a:p>
          <a:p>
            <a:endParaRPr lang="is-IS" sz="3200" dirty="0"/>
          </a:p>
          <a:p>
            <a:r>
              <a:rPr lang="is-IS" sz="2400" dirty="0"/>
              <a:t>Verum óhrædd við að spyrja – leita ráða og vinna saman.</a:t>
            </a:r>
          </a:p>
          <a:p>
            <a:pPr marL="342900" indent="-342900">
              <a:lnSpc>
                <a:spcPct val="150000"/>
              </a:lnSpc>
              <a:buFont typeface="Arial" panose="020B0604020202020204" pitchFamily="34" charset="0"/>
              <a:buChar char="•"/>
            </a:pPr>
            <a:r>
              <a:rPr lang="is-IS" sz="2400" dirty="0"/>
              <a:t>Óhrædd við að gera eins og okkur er ráðlagt.</a:t>
            </a:r>
          </a:p>
          <a:p>
            <a:pPr marL="342900" indent="-342900">
              <a:lnSpc>
                <a:spcPct val="150000"/>
              </a:lnSpc>
              <a:buFont typeface="Arial" panose="020B0604020202020204" pitchFamily="34" charset="0"/>
              <a:buChar char="•"/>
            </a:pPr>
            <a:r>
              <a:rPr lang="is-IS" sz="2400" dirty="0"/>
              <a:t>Nýtum rannsóknir líka þegar kemur að heilsu og líðan barnanna okkar.  </a:t>
            </a:r>
          </a:p>
          <a:p>
            <a:r>
              <a:rPr lang="is-IS" sz="2400" dirty="0"/>
              <a:t> </a:t>
            </a:r>
            <a:endParaRPr lang="en-US" sz="2400" dirty="0"/>
          </a:p>
        </p:txBody>
      </p:sp>
    </p:spTree>
    <p:extLst>
      <p:ext uri="{BB962C8B-B14F-4D97-AF65-F5344CB8AC3E}">
        <p14:creationId xmlns:p14="http://schemas.microsoft.com/office/powerpoint/2010/main" val="343115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9358749F-6EDA-4CF7-90B7-FCBC8344E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3"/>
          <a:stretch/>
        </p:blipFill>
        <p:spPr>
          <a:xfrm>
            <a:off x="-87549" y="0"/>
            <a:ext cx="12279549" cy="7208195"/>
          </a:xfrm>
          <a:prstGeom prst="rect">
            <a:avLst/>
          </a:prstGeom>
        </p:spPr>
      </p:pic>
      <p:sp>
        <p:nvSpPr>
          <p:cNvPr id="2" name="Title 1">
            <a:extLst>
              <a:ext uri="{FF2B5EF4-FFF2-40B4-BE49-F238E27FC236}">
                <a16:creationId xmlns:a16="http://schemas.microsoft.com/office/drawing/2014/main" id="{586A59D2-ED91-4CA3-95B2-08B9CC01E087}"/>
              </a:ext>
            </a:extLst>
          </p:cNvPr>
          <p:cNvSpPr>
            <a:spLocks noGrp="1"/>
          </p:cNvSpPr>
          <p:nvPr>
            <p:ph type="title"/>
          </p:nvPr>
        </p:nvSpPr>
        <p:spPr/>
        <p:txBody>
          <a:bodyPr>
            <a:normAutofit fontScale="90000"/>
          </a:bodyPr>
          <a:lstStyle/>
          <a:p>
            <a:br>
              <a:rPr lang="is-IS" sz="4000" dirty="0">
                <a:solidFill>
                  <a:schemeClr val="bg1"/>
                </a:solidFill>
              </a:rPr>
            </a:br>
            <a:br>
              <a:rPr lang="is-IS" sz="4000" dirty="0">
                <a:solidFill>
                  <a:schemeClr val="bg1"/>
                </a:solidFill>
              </a:rPr>
            </a:br>
            <a:br>
              <a:rPr lang="is-IS" sz="1800" dirty="0">
                <a:solidFill>
                  <a:schemeClr val="bg1"/>
                </a:solidFill>
              </a:rPr>
            </a:br>
            <a:endParaRPr lang="is-IS" sz="1800" dirty="0">
              <a:solidFill>
                <a:schemeClr val="bg1"/>
              </a:solidFill>
            </a:endParaRPr>
          </a:p>
        </p:txBody>
      </p:sp>
    </p:spTree>
    <p:extLst>
      <p:ext uri="{BB962C8B-B14F-4D97-AF65-F5344CB8AC3E}">
        <p14:creationId xmlns:p14="http://schemas.microsoft.com/office/powerpoint/2010/main" val="320317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ABA5-7560-4018-BEC0-927B0BE21B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509A9D-28B4-42DC-8FC4-B37B2DB1D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9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5B06E-4971-4D7C-A6C9-06A1B10D2DD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53C6C5-B8DE-4F8E-B178-3099D8003885}"/>
              </a:ext>
            </a:extLst>
          </p:cNvPr>
          <p:cNvSpPr>
            <a:spLocks noGrp="1"/>
          </p:cNvSpPr>
          <p:nvPr>
            <p:ph type="title"/>
          </p:nvPr>
        </p:nvSpPr>
        <p:spPr>
          <a:xfrm>
            <a:off x="418750" y="250031"/>
            <a:ext cx="10515600" cy="1325563"/>
          </a:xfrm>
        </p:spPr>
        <p:txBody>
          <a:bodyPr>
            <a:normAutofit/>
          </a:bodyPr>
          <a:lstStyle/>
          <a:p>
            <a:r>
              <a:rPr lang="is-IS" sz="3600" dirty="0"/>
              <a:t>Rannsóknir sýna…</a:t>
            </a:r>
            <a:endParaRPr lang="en-US" sz="3600" dirty="0"/>
          </a:p>
        </p:txBody>
      </p:sp>
      <p:sp>
        <p:nvSpPr>
          <p:cNvPr id="4" name="Content Placeholder 3">
            <a:extLst>
              <a:ext uri="{FF2B5EF4-FFF2-40B4-BE49-F238E27FC236}">
                <a16:creationId xmlns:a16="http://schemas.microsoft.com/office/drawing/2014/main" id="{E862EAD8-AEFE-43E9-AFBB-40657740B983}"/>
              </a:ext>
            </a:extLst>
          </p:cNvPr>
          <p:cNvSpPr>
            <a:spLocks noGrp="1"/>
          </p:cNvSpPr>
          <p:nvPr>
            <p:ph idx="1"/>
          </p:nvPr>
        </p:nvSpPr>
        <p:spPr>
          <a:xfrm>
            <a:off x="569752" y="1628484"/>
            <a:ext cx="10515600" cy="4351338"/>
          </a:xfrm>
        </p:spPr>
        <p:txBody>
          <a:bodyPr>
            <a:normAutofit fontScale="77500" lnSpcReduction="20000"/>
          </a:bodyPr>
          <a:lstStyle/>
          <a:p>
            <a:pPr marL="0" indent="0">
              <a:lnSpc>
                <a:spcPct val="150000"/>
              </a:lnSpc>
              <a:buNone/>
            </a:pPr>
            <a:r>
              <a:rPr lang="is-IS" dirty="0"/>
              <a:t>Minni lýkur á vanlíðan og frávikshegðan þegar foreldrar… </a:t>
            </a:r>
          </a:p>
          <a:p>
            <a:pPr marL="449263" indent="-449263">
              <a:lnSpc>
                <a:spcPct val="150000"/>
              </a:lnSpc>
              <a:buNone/>
            </a:pPr>
            <a:r>
              <a:rPr lang="is-IS" dirty="0"/>
              <a:t>…verja tíma með börnunum sínum – samverustundir sem þurfa ekki að vera flóknar.</a:t>
            </a:r>
          </a:p>
          <a:p>
            <a:pPr marL="449263" indent="-449263">
              <a:lnSpc>
                <a:spcPct val="150000"/>
              </a:lnSpc>
              <a:buNone/>
            </a:pPr>
            <a:r>
              <a:rPr lang="is-IS" dirty="0"/>
              <a:t>…sýna stuðning – umhyggju og hlýju. </a:t>
            </a:r>
          </a:p>
          <a:p>
            <a:pPr marL="449263" indent="-449263">
              <a:lnSpc>
                <a:spcPct val="150000"/>
              </a:lnSpc>
              <a:buNone/>
            </a:pPr>
            <a:r>
              <a:rPr lang="is-IS" dirty="0"/>
              <a:t>…þekkja vini barna sinna og foreldra vina.</a:t>
            </a:r>
          </a:p>
          <a:p>
            <a:pPr marL="449263" indent="-449263">
              <a:lnSpc>
                <a:spcPct val="150000"/>
              </a:lnSpc>
              <a:buNone/>
            </a:pPr>
            <a:r>
              <a:rPr lang="is-IS" dirty="0"/>
              <a:t>…vita með hverjum og hvar börnin þeirra eru</a:t>
            </a:r>
          </a:p>
          <a:p>
            <a:pPr marL="449263" indent="-449263">
              <a:lnSpc>
                <a:spcPct val="150000"/>
              </a:lnSpc>
              <a:buNone/>
            </a:pPr>
            <a:r>
              <a:rPr lang="is-IS" dirty="0"/>
              <a:t>…setja skýrar reglur um hluti í daglegu lífi barnanna. Hvað má gera og hvað ekki. Bæði heima og utan heimilis</a:t>
            </a:r>
          </a:p>
        </p:txBody>
      </p:sp>
    </p:spTree>
    <p:extLst>
      <p:ext uri="{BB962C8B-B14F-4D97-AF65-F5344CB8AC3E}">
        <p14:creationId xmlns:p14="http://schemas.microsoft.com/office/powerpoint/2010/main" val="372488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6189503-DEDC-454E-9599-8A6021118B9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2" name="Title 1">
            <a:extLst>
              <a:ext uri="{FF2B5EF4-FFF2-40B4-BE49-F238E27FC236}">
                <a16:creationId xmlns:a16="http://schemas.microsoft.com/office/drawing/2014/main" id="{589A47A2-2344-4282-A339-C3A6BFFF4955}"/>
              </a:ext>
            </a:extLst>
          </p:cNvPr>
          <p:cNvSpPr>
            <a:spLocks noGrp="1"/>
          </p:cNvSpPr>
          <p:nvPr>
            <p:ph type="title"/>
          </p:nvPr>
        </p:nvSpPr>
        <p:spPr/>
        <p:txBody>
          <a:bodyPr>
            <a:normAutofit/>
          </a:bodyPr>
          <a:lstStyle/>
          <a:p>
            <a:r>
              <a:rPr lang="is-IS" sz="3200" dirty="0"/>
              <a:t>Hvað er góð samverustund? </a:t>
            </a:r>
            <a:endParaRPr lang="en-US" sz="3200" dirty="0"/>
          </a:p>
        </p:txBody>
      </p:sp>
      <p:sp>
        <p:nvSpPr>
          <p:cNvPr id="10" name="TextBox 9">
            <a:extLst>
              <a:ext uri="{FF2B5EF4-FFF2-40B4-BE49-F238E27FC236}">
                <a16:creationId xmlns:a16="http://schemas.microsoft.com/office/drawing/2014/main" id="{15DFBF8F-66C6-4EA5-BA7C-CA0FAC87317B}"/>
              </a:ext>
            </a:extLst>
          </p:cNvPr>
          <p:cNvSpPr txBox="1"/>
          <p:nvPr/>
        </p:nvSpPr>
        <p:spPr>
          <a:xfrm>
            <a:off x="1182228" y="1759351"/>
            <a:ext cx="8095376" cy="4093428"/>
          </a:xfrm>
          <a:prstGeom prst="rect">
            <a:avLst/>
          </a:prstGeom>
          <a:noFill/>
        </p:spPr>
        <p:txBody>
          <a:bodyPr wrap="square" rtlCol="0">
            <a:spAutoFit/>
          </a:bodyPr>
          <a:lstStyle/>
          <a:p>
            <a:pPr marL="285750" indent="-285750">
              <a:buFont typeface="Arial" panose="020B0604020202020204" pitchFamily="34" charset="0"/>
              <a:buChar char="•"/>
            </a:pPr>
            <a:r>
              <a:rPr lang="is-IS" sz="2000" dirty="0"/>
              <a:t>Á Forvarnardeginum sem haldinn er á unglingastigi ár hvert kemur fram að börnin okkar eru að biðja um einfalda hluti þegar kemur að samveru: </a:t>
            </a:r>
          </a:p>
          <a:p>
            <a:pPr marL="285750" indent="-285750">
              <a:buFont typeface="Arial" panose="020B0604020202020204" pitchFamily="34" charset="0"/>
              <a:buChar char="•"/>
            </a:pPr>
            <a:endParaRPr lang="is-IS" sz="2000" dirty="0"/>
          </a:p>
          <a:p>
            <a:pPr marL="804863" indent="-268288">
              <a:buFont typeface="Arial" panose="020B0604020202020204" pitchFamily="34" charset="0"/>
              <a:buChar char="•"/>
            </a:pPr>
            <a:r>
              <a:rPr lang="is-IS" sz="2000" dirty="0"/>
              <a:t>Spila saman </a:t>
            </a:r>
          </a:p>
          <a:p>
            <a:pPr marL="804863" indent="-268288">
              <a:buFont typeface="Arial" panose="020B0604020202020204" pitchFamily="34" charset="0"/>
              <a:buChar char="•"/>
            </a:pPr>
            <a:r>
              <a:rPr lang="is-IS" sz="2000" dirty="0"/>
              <a:t>Horfa saman á bíómynd</a:t>
            </a:r>
          </a:p>
          <a:p>
            <a:pPr marL="804863" indent="-268288">
              <a:buFont typeface="Arial" panose="020B0604020202020204" pitchFamily="34" charset="0"/>
              <a:buChar char="•"/>
            </a:pPr>
            <a:r>
              <a:rPr lang="is-IS" sz="2000" dirty="0"/>
              <a:t>Borða saman </a:t>
            </a:r>
          </a:p>
          <a:p>
            <a:pPr marL="804863" indent="-268288">
              <a:buFont typeface="Arial" panose="020B0604020202020204" pitchFamily="34" charset="0"/>
              <a:buChar char="•"/>
            </a:pPr>
            <a:r>
              <a:rPr lang="is-IS" sz="2000" dirty="0"/>
              <a:t>Elda og eða baka saman </a:t>
            </a:r>
          </a:p>
          <a:p>
            <a:pPr marL="804863" indent="-268288">
              <a:buFont typeface="Arial" panose="020B0604020202020204" pitchFamily="34" charset="0"/>
              <a:buChar char="•"/>
            </a:pPr>
            <a:endParaRPr lang="is-IS" sz="2000" dirty="0"/>
          </a:p>
          <a:p>
            <a:pPr marL="536575"/>
            <a:r>
              <a:rPr lang="is-IS" sz="2000" dirty="0"/>
              <a:t>Vinsælustu samverustundirnar sem börnin nefna</a:t>
            </a:r>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p:txBody>
      </p:sp>
      <p:pic>
        <p:nvPicPr>
          <p:cNvPr id="12" name="Picture 11">
            <a:extLst>
              <a:ext uri="{FF2B5EF4-FFF2-40B4-BE49-F238E27FC236}">
                <a16:creationId xmlns:a16="http://schemas.microsoft.com/office/drawing/2014/main" id="{BC319BF8-DE75-48D0-AAEE-9C796F08A667}"/>
              </a:ext>
            </a:extLst>
          </p:cNvPr>
          <p:cNvPicPr>
            <a:picLocks noChangeAspect="1"/>
          </p:cNvPicPr>
          <p:nvPr/>
        </p:nvPicPr>
        <p:blipFill>
          <a:blip r:embed="rId4"/>
          <a:stretch>
            <a:fillRect/>
          </a:stretch>
        </p:blipFill>
        <p:spPr>
          <a:xfrm>
            <a:off x="5996647" y="5239890"/>
            <a:ext cx="4130236" cy="629044"/>
          </a:xfrm>
          <a:prstGeom prst="rect">
            <a:avLst/>
          </a:prstGeom>
        </p:spPr>
      </p:pic>
      <p:pic>
        <p:nvPicPr>
          <p:cNvPr id="13" name="Picture 12">
            <a:extLst>
              <a:ext uri="{FF2B5EF4-FFF2-40B4-BE49-F238E27FC236}">
                <a16:creationId xmlns:a16="http://schemas.microsoft.com/office/drawing/2014/main" id="{8E897A8A-BEED-4E30-B070-67468036A223}"/>
              </a:ext>
            </a:extLst>
          </p:cNvPr>
          <p:cNvPicPr>
            <a:picLocks noChangeAspect="1"/>
          </p:cNvPicPr>
          <p:nvPr/>
        </p:nvPicPr>
        <p:blipFill>
          <a:blip r:embed="rId5"/>
          <a:stretch>
            <a:fillRect/>
          </a:stretch>
        </p:blipFill>
        <p:spPr>
          <a:xfrm rot="20509517">
            <a:off x="8104065" y="5656516"/>
            <a:ext cx="4045635" cy="585131"/>
          </a:xfrm>
          <a:prstGeom prst="rect">
            <a:avLst/>
          </a:prstGeom>
        </p:spPr>
      </p:pic>
      <p:pic>
        <p:nvPicPr>
          <p:cNvPr id="14" name="Picture 13">
            <a:extLst>
              <a:ext uri="{FF2B5EF4-FFF2-40B4-BE49-F238E27FC236}">
                <a16:creationId xmlns:a16="http://schemas.microsoft.com/office/drawing/2014/main" id="{7BB05ADE-28E7-482C-9388-730F4EF34F55}"/>
              </a:ext>
            </a:extLst>
          </p:cNvPr>
          <p:cNvPicPr>
            <a:picLocks noChangeAspect="1"/>
          </p:cNvPicPr>
          <p:nvPr/>
        </p:nvPicPr>
        <p:blipFill>
          <a:blip r:embed="rId6"/>
          <a:stretch>
            <a:fillRect/>
          </a:stretch>
        </p:blipFill>
        <p:spPr>
          <a:xfrm>
            <a:off x="4164829" y="5852779"/>
            <a:ext cx="3058094" cy="440902"/>
          </a:xfrm>
          <a:prstGeom prst="rect">
            <a:avLst/>
          </a:prstGeom>
        </p:spPr>
      </p:pic>
    </p:spTree>
    <p:extLst>
      <p:ext uri="{BB962C8B-B14F-4D97-AF65-F5344CB8AC3E}">
        <p14:creationId xmlns:p14="http://schemas.microsoft.com/office/powerpoint/2010/main" val="153128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14D4-4C72-4399-A486-0CA5621AFEF9}"/>
              </a:ext>
            </a:extLst>
          </p:cNvPr>
          <p:cNvSpPr>
            <a:spLocks noGrp="1"/>
          </p:cNvSpPr>
          <p:nvPr>
            <p:ph type="title"/>
          </p:nvPr>
        </p:nvSpPr>
        <p:spPr>
          <a:xfrm>
            <a:off x="271272" y="301117"/>
            <a:ext cx="10710406" cy="1325563"/>
          </a:xfrm>
        </p:spPr>
        <p:txBody>
          <a:bodyPr>
            <a:normAutofit/>
          </a:bodyPr>
          <a:lstStyle/>
          <a:p>
            <a:r>
              <a:rPr lang="is-IS" sz="2400" kern="0" dirty="0"/>
              <a:t>Þróun vímuefnaneyslu meðal 10. </a:t>
            </a:r>
            <a:r>
              <a:rPr lang="is-IS" sz="2400" kern="0" dirty="0" err="1"/>
              <a:t>bekkinga</a:t>
            </a:r>
            <a:r>
              <a:rPr lang="is-IS" sz="2400" kern="0" dirty="0"/>
              <a:t> á Íslandi árin 1998-2022</a:t>
            </a:r>
            <a:br>
              <a:rPr lang="is-IS" sz="2400" kern="0" dirty="0"/>
            </a:br>
            <a:endParaRPr lang="is-IS" sz="2400" dirty="0"/>
          </a:p>
        </p:txBody>
      </p:sp>
      <p:pic>
        <p:nvPicPr>
          <p:cNvPr id="3" name="Picture 2">
            <a:extLst>
              <a:ext uri="{FF2B5EF4-FFF2-40B4-BE49-F238E27FC236}">
                <a16:creationId xmlns:a16="http://schemas.microsoft.com/office/drawing/2014/main" id="{20D0B2A9-4FFF-4E37-AC9B-615DE406ACDD}"/>
              </a:ext>
            </a:extLst>
          </p:cNvPr>
          <p:cNvPicPr>
            <a:picLocks noChangeAspect="1"/>
          </p:cNvPicPr>
          <p:nvPr/>
        </p:nvPicPr>
        <p:blipFill>
          <a:blip r:embed="rId3"/>
          <a:stretch>
            <a:fillRect/>
          </a:stretch>
        </p:blipFill>
        <p:spPr>
          <a:xfrm>
            <a:off x="234188" y="1859494"/>
            <a:ext cx="11723624" cy="4572396"/>
          </a:xfrm>
          <a:prstGeom prst="rect">
            <a:avLst/>
          </a:prstGeom>
        </p:spPr>
      </p:pic>
    </p:spTree>
    <p:custDataLst>
      <p:tags r:id="rId1"/>
    </p:custDataLst>
    <p:extLst>
      <p:ext uri="{BB962C8B-B14F-4D97-AF65-F5344CB8AC3E}">
        <p14:creationId xmlns:p14="http://schemas.microsoft.com/office/powerpoint/2010/main" val="4086853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F009-6F2B-4043-838A-22C7FB12BDE4}"/>
              </a:ext>
            </a:extLst>
          </p:cNvPr>
          <p:cNvSpPr>
            <a:spLocks noGrp="1"/>
          </p:cNvSpPr>
          <p:nvPr>
            <p:ph type="title"/>
          </p:nvPr>
        </p:nvSpPr>
        <p:spPr>
          <a:xfrm>
            <a:off x="345219" y="285612"/>
            <a:ext cx="10515600" cy="1325563"/>
          </a:xfrm>
        </p:spPr>
        <p:txBody>
          <a:bodyPr/>
          <a:lstStyle/>
          <a:p>
            <a:r>
              <a:rPr lang="is-IS" dirty="0"/>
              <a:t>Yfirgnæfandi meirihluti hefur ekki...</a:t>
            </a:r>
            <a:endParaRPr lang="en-US" dirty="0"/>
          </a:p>
        </p:txBody>
      </p:sp>
      <p:pic>
        <p:nvPicPr>
          <p:cNvPr id="4" name="Picture 3">
            <a:extLst>
              <a:ext uri="{FF2B5EF4-FFF2-40B4-BE49-F238E27FC236}">
                <a16:creationId xmlns:a16="http://schemas.microsoft.com/office/drawing/2014/main" id="{4BE3A147-05E2-427F-BF8D-F2E0120EA7F6}"/>
              </a:ext>
            </a:extLst>
          </p:cNvPr>
          <p:cNvPicPr>
            <a:picLocks noChangeAspect="1"/>
          </p:cNvPicPr>
          <p:nvPr/>
        </p:nvPicPr>
        <p:blipFill>
          <a:blip r:embed="rId3"/>
          <a:stretch>
            <a:fillRect/>
          </a:stretch>
        </p:blipFill>
        <p:spPr>
          <a:xfrm>
            <a:off x="345219" y="1939026"/>
            <a:ext cx="11565114" cy="4633362"/>
          </a:xfrm>
          <a:prstGeom prst="rect">
            <a:avLst/>
          </a:prstGeom>
        </p:spPr>
      </p:pic>
    </p:spTree>
    <p:extLst>
      <p:ext uri="{BB962C8B-B14F-4D97-AF65-F5344CB8AC3E}">
        <p14:creationId xmlns:p14="http://schemas.microsoft.com/office/powerpoint/2010/main" val="4292920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8042-4388-4820-A814-CED64B17A362}"/>
              </a:ext>
            </a:extLst>
          </p:cNvPr>
          <p:cNvSpPr>
            <a:spLocks noGrp="1"/>
          </p:cNvSpPr>
          <p:nvPr>
            <p:ph type="title"/>
          </p:nvPr>
        </p:nvSpPr>
        <p:spPr>
          <a:xfrm>
            <a:off x="194144" y="174294"/>
            <a:ext cx="10515600" cy="1325563"/>
          </a:xfrm>
        </p:spPr>
        <p:txBody>
          <a:bodyPr/>
          <a:lstStyle/>
          <a:p>
            <a:r>
              <a:rPr lang="is-IS" dirty="0"/>
              <a:t>Og ef við skoðum framhaldsskólann</a:t>
            </a:r>
            <a:endParaRPr lang="en-US" dirty="0"/>
          </a:p>
        </p:txBody>
      </p:sp>
      <p:pic>
        <p:nvPicPr>
          <p:cNvPr id="4" name="Picture 3">
            <a:extLst>
              <a:ext uri="{FF2B5EF4-FFF2-40B4-BE49-F238E27FC236}">
                <a16:creationId xmlns:a16="http://schemas.microsoft.com/office/drawing/2014/main" id="{6A2439AE-DDC0-4868-8861-838B41983535}"/>
              </a:ext>
            </a:extLst>
          </p:cNvPr>
          <p:cNvPicPr>
            <a:picLocks noChangeAspect="1"/>
          </p:cNvPicPr>
          <p:nvPr/>
        </p:nvPicPr>
        <p:blipFill>
          <a:blip r:embed="rId3"/>
          <a:stretch>
            <a:fillRect/>
          </a:stretch>
        </p:blipFill>
        <p:spPr>
          <a:xfrm>
            <a:off x="441470" y="1697281"/>
            <a:ext cx="11309060" cy="4797968"/>
          </a:xfrm>
          <a:prstGeom prst="rect">
            <a:avLst/>
          </a:prstGeom>
        </p:spPr>
      </p:pic>
    </p:spTree>
    <p:extLst>
      <p:ext uri="{BB962C8B-B14F-4D97-AF65-F5344CB8AC3E}">
        <p14:creationId xmlns:p14="http://schemas.microsoft.com/office/powerpoint/2010/main" val="391908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9541-9BFF-4DD4-9E16-C381853937C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341D30B-E4F6-4E63-A9E3-26A7B6321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6E0AFCB-6D2E-4BEE-A3CF-FF3847414FFB}"/>
              </a:ext>
            </a:extLst>
          </p:cNvPr>
          <p:cNvSpPr txBox="1"/>
          <p:nvPr/>
        </p:nvSpPr>
        <p:spPr>
          <a:xfrm>
            <a:off x="6333687" y="1385705"/>
            <a:ext cx="4806891" cy="923330"/>
          </a:xfrm>
          <a:prstGeom prst="rect">
            <a:avLst/>
          </a:prstGeom>
          <a:noFill/>
        </p:spPr>
        <p:txBody>
          <a:bodyPr wrap="square" rtlCol="0">
            <a:spAutoFit/>
          </a:bodyPr>
          <a:lstStyle/>
          <a:p>
            <a:r>
              <a:rPr lang="is-IS" sz="5400" dirty="0">
                <a:solidFill>
                  <a:schemeClr val="bg1"/>
                </a:solidFill>
              </a:rPr>
              <a:t>Áskoranir</a:t>
            </a:r>
            <a:endParaRPr lang="en-US" sz="5400" dirty="0">
              <a:solidFill>
                <a:schemeClr val="bg1"/>
              </a:solidFill>
            </a:endParaRPr>
          </a:p>
        </p:txBody>
      </p:sp>
      <p:sp>
        <p:nvSpPr>
          <p:cNvPr id="6" name="TextBox 5">
            <a:extLst>
              <a:ext uri="{FF2B5EF4-FFF2-40B4-BE49-F238E27FC236}">
                <a16:creationId xmlns:a16="http://schemas.microsoft.com/office/drawing/2014/main" id="{6D833515-33B1-4FC9-836D-A36C4A2730DD}"/>
              </a:ext>
            </a:extLst>
          </p:cNvPr>
          <p:cNvSpPr txBox="1"/>
          <p:nvPr/>
        </p:nvSpPr>
        <p:spPr>
          <a:xfrm>
            <a:off x="6197450" y="2640398"/>
            <a:ext cx="5156350" cy="3416320"/>
          </a:xfrm>
          <a:prstGeom prst="rect">
            <a:avLst/>
          </a:prstGeom>
          <a:noFill/>
        </p:spPr>
        <p:txBody>
          <a:bodyPr wrap="square" rtlCol="0">
            <a:spAutoFit/>
          </a:bodyPr>
          <a:lstStyle/>
          <a:p>
            <a:pPr marL="342900" indent="-342900">
              <a:buFont typeface="Arial" panose="020B0604020202020204" pitchFamily="34" charset="0"/>
              <a:buChar char="•"/>
            </a:pPr>
            <a:r>
              <a:rPr lang="is-IS" sz="2400" dirty="0">
                <a:solidFill>
                  <a:schemeClr val="bg1"/>
                </a:solidFill>
              </a:rPr>
              <a:t>Of lítill nætursvefn</a:t>
            </a:r>
          </a:p>
          <a:p>
            <a:pPr marL="342900" indent="-342900">
              <a:buFont typeface="Arial" panose="020B0604020202020204" pitchFamily="34" charset="0"/>
              <a:buChar char="•"/>
            </a:pPr>
            <a:r>
              <a:rPr lang="is-IS" sz="2400" dirty="0">
                <a:solidFill>
                  <a:schemeClr val="bg1"/>
                </a:solidFill>
              </a:rPr>
              <a:t>Of mikill skjátími </a:t>
            </a:r>
          </a:p>
          <a:p>
            <a:pPr marL="342900" indent="-342900">
              <a:buFont typeface="Arial" panose="020B0604020202020204" pitchFamily="34" charset="0"/>
              <a:buChar char="•"/>
            </a:pPr>
            <a:r>
              <a:rPr lang="is-IS" sz="2400" dirty="0">
                <a:solidFill>
                  <a:schemeClr val="bg1"/>
                </a:solidFill>
              </a:rPr>
              <a:t>Of ung börn á samfélagsmiðlum</a:t>
            </a:r>
          </a:p>
          <a:p>
            <a:pPr marL="342900" indent="-342900">
              <a:buFont typeface="Arial" panose="020B0604020202020204" pitchFamily="34" charset="0"/>
              <a:buChar char="•"/>
            </a:pPr>
            <a:r>
              <a:rPr lang="is-IS" sz="2400" dirty="0">
                <a:solidFill>
                  <a:schemeClr val="bg1"/>
                </a:solidFill>
              </a:rPr>
              <a:t>Andleg vanlíðan </a:t>
            </a:r>
          </a:p>
          <a:p>
            <a:pPr marL="342900" indent="-342900">
              <a:buFont typeface="Arial" panose="020B0604020202020204" pitchFamily="34" charset="0"/>
              <a:buChar char="•"/>
            </a:pPr>
            <a:r>
              <a:rPr lang="is-IS" sz="2400" dirty="0">
                <a:solidFill>
                  <a:schemeClr val="bg1"/>
                </a:solidFill>
              </a:rPr>
              <a:t>Vond samskipti </a:t>
            </a:r>
          </a:p>
          <a:p>
            <a:pPr marL="342900" indent="-342900">
              <a:buFont typeface="Arial" panose="020B0604020202020204" pitchFamily="34" charset="0"/>
              <a:buChar char="•"/>
            </a:pPr>
            <a:r>
              <a:rPr lang="is-IS" sz="2400" dirty="0">
                <a:solidFill>
                  <a:schemeClr val="bg1"/>
                </a:solidFill>
              </a:rPr>
              <a:t>„Nýjar“ tegundir vímuefna </a:t>
            </a:r>
            <a:r>
              <a:rPr lang="is-IS" sz="2400" dirty="0" err="1">
                <a:solidFill>
                  <a:schemeClr val="bg1"/>
                </a:solidFill>
              </a:rPr>
              <a:t>t.d</a:t>
            </a:r>
            <a:r>
              <a:rPr lang="is-IS" sz="2400" dirty="0">
                <a:solidFill>
                  <a:schemeClr val="bg1"/>
                </a:solidFill>
              </a:rPr>
              <a:t> nikótín- og </a:t>
            </a:r>
            <a:r>
              <a:rPr lang="is-IS" sz="2400" dirty="0" err="1">
                <a:solidFill>
                  <a:schemeClr val="bg1"/>
                </a:solidFill>
              </a:rPr>
              <a:t>koffínvörur</a:t>
            </a:r>
            <a:r>
              <a:rPr lang="is-IS" sz="2400" dirty="0">
                <a:solidFill>
                  <a:schemeClr val="bg1"/>
                </a:solidFill>
              </a:rPr>
              <a:t> þar sem unglingar og ungmenni eru markhópurinn.</a:t>
            </a:r>
          </a:p>
        </p:txBody>
      </p:sp>
    </p:spTree>
    <p:extLst>
      <p:ext uri="{BB962C8B-B14F-4D97-AF65-F5344CB8AC3E}">
        <p14:creationId xmlns:p14="http://schemas.microsoft.com/office/powerpoint/2010/main" val="156274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ýtt R&amp;G">
  <a:themeElements>
    <a:clrScheme name="B - Rannsóknir og greining - Önnur röð">
      <a:dk1>
        <a:sysClr val="windowText" lastClr="000000"/>
      </a:dk1>
      <a:lt1>
        <a:sysClr val="window" lastClr="FFFFFF"/>
      </a:lt1>
      <a:dk2>
        <a:srgbClr val="44546A"/>
      </a:dk2>
      <a:lt2>
        <a:srgbClr val="E7E6E6"/>
      </a:lt2>
      <a:accent1>
        <a:srgbClr val="EA526F"/>
      </a:accent1>
      <a:accent2>
        <a:srgbClr val="3AAED8"/>
      </a:accent2>
      <a:accent3>
        <a:srgbClr val="377E44"/>
      </a:accent3>
      <a:accent4>
        <a:srgbClr val="011936"/>
      </a:accent4>
      <a:accent5>
        <a:srgbClr val="D6CFCB"/>
      </a:accent5>
      <a:accent6>
        <a:srgbClr val="F08621"/>
      </a:accent6>
      <a:hlink>
        <a:srgbClr val="69577D"/>
      </a:hlink>
      <a:folHlink>
        <a:srgbClr val="FBBD2F"/>
      </a:folHlink>
    </a:clrScheme>
    <a:fontScheme name="Planet Youth - fontar">
      <a:majorFont>
        <a:latin typeface="Oxygen"/>
        <a:ea typeface=""/>
        <a:cs typeface=""/>
      </a:majorFont>
      <a:minorFont>
        <a:latin typeface="Oxyg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ýtt R&amp;G" id="{68346A0A-BBED-4C81-BE87-FC22E1728405}" vid="{8109F483-A946-402B-9759-88F69A4D2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2633</TotalTime>
  <Words>859</Words>
  <Application>Microsoft Office PowerPoint</Application>
  <PresentationFormat>Víðskjár</PresentationFormat>
  <Paragraphs>110</Paragraphs>
  <Slides>27</Slides>
  <Notes>16</Notes>
  <HiddenSlides>0</HiddenSlides>
  <MMClips>0</MMClips>
  <ScaleCrop>false</ScaleCrop>
  <HeadingPairs>
    <vt:vector size="6" baseType="variant">
      <vt:variant>
        <vt:lpstr>Notaðar leturgerðir</vt:lpstr>
      </vt:variant>
      <vt:variant>
        <vt:i4>4</vt:i4>
      </vt:variant>
      <vt:variant>
        <vt:lpstr>Þema</vt:lpstr>
      </vt:variant>
      <vt:variant>
        <vt:i4>1</vt:i4>
      </vt:variant>
      <vt:variant>
        <vt:lpstr>Skyggnutitlar</vt:lpstr>
      </vt:variant>
      <vt:variant>
        <vt:i4>27</vt:i4>
      </vt:variant>
    </vt:vector>
  </HeadingPairs>
  <TitlesOfParts>
    <vt:vector size="32" baseType="lpstr">
      <vt:lpstr>Arial</vt:lpstr>
      <vt:lpstr>Calibri</vt:lpstr>
      <vt:lpstr>Oxygen</vt:lpstr>
      <vt:lpstr>Oxygen Light</vt:lpstr>
      <vt:lpstr>Nýtt R&amp;G</vt:lpstr>
      <vt:lpstr>PowerPoint-kynning</vt:lpstr>
      <vt:lpstr>Hvernig viljum við haga starfinu í vetur?</vt:lpstr>
      <vt:lpstr>PowerPoint-kynning</vt:lpstr>
      <vt:lpstr>Rannsóknir sýna…</vt:lpstr>
      <vt:lpstr>Hvað er góð samverustund? </vt:lpstr>
      <vt:lpstr>Þróun vímuefnaneyslu meðal 10. bekkinga á Íslandi árin 1998-2022 </vt:lpstr>
      <vt:lpstr>Yfirgnæfandi meirihluti hefur ekki...</vt:lpstr>
      <vt:lpstr>Og ef við skoðum framhaldsskólann</vt:lpstr>
      <vt:lpstr>PowerPoint-kynning</vt:lpstr>
      <vt:lpstr>Hlutfall nemenda í 8., 9. og 10. bekk eftir því hve margar klukkustundir þeir sofa að jafnaði á nóttu. Árin 2012-2022</vt:lpstr>
      <vt:lpstr>Hlutfall nemenda sem hafa notað nikótín (sígarettur, veip, nikótínpúða, munn- eða neftóbak) einu sinni eða oftar síðastliðna 30 daga – niðurstöður frá árinu 2022</vt:lpstr>
      <vt:lpstr>Hlutfall nemenda sem hafa notað nikótín (sígarettur, veip, nikótínpúða, munn- eða neftóbak) einu sinni eða oftar síðastliðna 30 daga – samanburður milli áranna 2014 og 2022</vt:lpstr>
      <vt:lpstr>PowerPoint-kynning</vt:lpstr>
      <vt:lpstr>Hvað vitum við um skjátíma og áhrif </vt:lpstr>
      <vt:lpstr>Samfélagsmiðlar</vt:lpstr>
      <vt:lpstr>Fjöldi klukkutíma á dag á samfélagsmiðlum borið saman við einmanaleika. Nemendur í 10. bekk, landið í heild árið 2022</vt:lpstr>
      <vt:lpstr>Nemendur í 10. bekk sem segja andlega heilsu sína vera góða eða mjög góða borið saman við fjölda klukkutíma á dag á samfélagsmiðlum</vt:lpstr>
      <vt:lpstr>Fjöldi klukkutíma á dag á samfélagsmiðlum borið saman við meðal nætursvefn. Nemendur í 10. bekk á landinu í heild árið 2022</vt:lpstr>
      <vt:lpstr> Samtal og eftirlit um þennan heim Rafrænn útivistartími Virða aldurstakmörk</vt:lpstr>
      <vt:lpstr>Góður grunnur gerir vinnuna auðveldari</vt:lpstr>
      <vt:lpstr>Rannsóknir sýna ákveðinn slaka í taumhaldi meðal foreldra barna í efstu bekkjum grunnskóla</vt:lpstr>
      <vt:lpstr>Foreldrar mínir setja ákveðnar reglur um... Hlutfall nemenda í 8., 9. og 10. bekk sem segir að það eigi mjög vel við um þau</vt:lpstr>
      <vt:lpstr>Hlutfall nemenda í 10. bekk sem telja að foreldrar þeirra yrðu mjög eða algjörlega mótfallin því að þau myndu gera eitthvað af ofangreindu</vt:lpstr>
      <vt:lpstr>Ég vil ekki að barnið mitt sé eina barnið sem… …fær ekki snjallsíma  …þarf að koma heim fyrir tilskilinn tíma …fær ekki að nota samfélagsmiðla …fær ekki að spila leikinn sem það vill spila …    </vt:lpstr>
      <vt:lpstr>Foreldrar þurfa að virka saman eins og öflugur unglingahópur</vt:lpstr>
      <vt:lpstr>PowerPoint-kynning</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dc:creator>
  <cp:lastModifiedBy>Sigrún Sveinbjörnsdóttir</cp:lastModifiedBy>
  <cp:revision>130</cp:revision>
  <dcterms:created xsi:type="dcterms:W3CDTF">2021-01-20T08:13:49Z</dcterms:created>
  <dcterms:modified xsi:type="dcterms:W3CDTF">2023-08-25T13:03:12Z</dcterms:modified>
</cp:coreProperties>
</file>