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7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</p:sldIdLst>
  <p:sldSz cx="9144000" cy="5143500" type="screen16x9"/>
  <p:notesSz cx="6858000" cy="9144000"/>
  <p:embeddedFontLst>
    <p:embeddedFont>
      <p:font typeface="Comfortaa" panose="020B0604020202020204" charset="0"/>
      <p:regular r:id="rId72"/>
      <p:bold r:id="rId73"/>
    </p:embeddedFont>
    <p:embeddedFont>
      <p:font typeface="Lato" panose="020F0502020204030203" pitchFamily="34" charset="0"/>
      <p:regular r:id="rId74"/>
      <p:bold r:id="rId75"/>
      <p:italic r:id="rId76"/>
      <p:boldItalic r:id="rId77"/>
    </p:embeddedFont>
    <p:embeddedFont>
      <p:font typeface="Permanent Marker" panose="020B0604020202020204" charset="0"/>
      <p:regular r:id="rId78"/>
    </p:embeddedFont>
    <p:embeddedFont>
      <p:font typeface="Raleway" pitchFamily="2" charset="0"/>
      <p:regular r:id="rId79"/>
      <p:bold r:id="rId80"/>
      <p:italic r:id="rId81"/>
      <p:boldItalic r:id="rId82"/>
    </p:embeddedFont>
    <p:embeddedFont>
      <p:font typeface="Trebuchet MS" panose="020B0603020202020204" pitchFamily="34" charset="0"/>
      <p:regular r:id="rId83"/>
      <p:bold r:id="rId84"/>
      <p:italic r:id="rId85"/>
      <p:boldItalic r:id="rId8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C1E6D6-A0AE-499B-BFC5-3D73124C4582}">
  <a:tblStyle styleId="{91C1E6D6-A0AE-499B-BFC5-3D73124C45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58" autoAdjust="0"/>
  </p:normalViewPr>
  <p:slideViewPr>
    <p:cSldViewPr snapToGrid="0">
      <p:cViewPr varScale="1">
        <p:scale>
          <a:sx n="80" d="100"/>
          <a:sy n="80" d="100"/>
        </p:scale>
        <p:origin x="88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font" Target="fonts/font5.fntdata"/><Relationship Id="rId84" Type="http://schemas.openxmlformats.org/officeDocument/2006/relationships/font" Target="fonts/font13.fntdata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font" Target="fonts/font11.fntdata"/><Relationship Id="rId90" Type="http://schemas.openxmlformats.org/officeDocument/2006/relationships/tableStyles" Target="tableStyle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6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font" Target="fonts/font1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font" Target="fonts/font4.fntdata"/><Relationship Id="rId83" Type="http://schemas.openxmlformats.org/officeDocument/2006/relationships/font" Target="fonts/font12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c8b5cf1350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c8b5cf1350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-IS" sz="2000"/>
              <a:t>Góðan daginn.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s-IS"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-IS" sz="2000"/>
              <a:t>Hildur Rudolfsdóttir heiti ég, verkefnastjóri í Mixtúru sem er sköpunar- og upplýsingatækniver SFS.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s-IS"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-IS" sz="2000"/>
              <a:t>Í þessu erindi ætla ég að fara yfir nokkur verkfæri og leiðir sem hægt er að fara í markvissri vinnu með börnum og ungmennum sem eru að æfa sig í lýðræðislegum vinnubrögðum og skapandi nálgunum á verkefni. </a:t>
            </a:r>
            <a:endParaRPr lang="is-IS" sz="20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c8b5cf1350_0_1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c8b5cf1350_0_1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c8b5cf1350_0_1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c8b5cf1350_0_1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c8b5cf1350_0_1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c8b5cf1350_0_1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c8b5cf1350_0_1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c8b5cf1350_0_1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c8b5cf1350_0_1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c8b5cf1350_0_1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c8b5cf1350_0_1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c8b5cf1350_0_1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c8b5cf135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c8b5cf135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c8b5cf135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c8b5cf1350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c8b5cf1350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c8b5cf1350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c8b5cf1350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c8b5cf1350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c8b5cf1350_0_1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c8b5cf1350_0_1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c8b5cf135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c8b5cf1350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c8b5cf1350_0_1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c8b5cf1350_0_1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c8b5cf135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c8b5cf135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c8b5cf135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c8b5cf135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c8b5cf135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c8b5cf135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c8b5cf135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c8b5cf135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c8b5cf135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c8b5cf135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c8b5cf135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c8b5cf135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c8b5cf135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c8b5cf135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c8b5cf135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c8b5cf135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9a78f532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29a78f532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c8b5cf135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c8b5cf135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c8b5cf135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1c8b5cf135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c8b5cf1350_0_1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c8b5cf1350_0_1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c8b5cf1350_0_1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c8b5cf1350_0_1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c8b5cf1350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c8b5cf1350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3c869b37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3c869b37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c8b5cf1350_0_1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1c8b5cf1350_0_1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3c869b37c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23c869b37c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c8b5cf1350_0_1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c8b5cf1350_0_18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cb76f18a1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cb76f18a1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c8b5cf1350_0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c8b5cf1350_0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c8b5cf1350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1c8b5cf1350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c8b5cf1350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c8b5cf1350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1c8b5cf1350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1c8b5cf1350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c8b5cf1350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1c8b5cf1350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c8b5cf1350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1c8b5cf1350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c8b5cf1350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c8b5cf1350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c8b5cf1350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c8b5cf1350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c8b5cf1350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c8b5cf1350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3c869b37c6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23c869b37c6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c8b5cf1350_0_1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1c8b5cf1350_0_1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c8b5cf1350_0_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c8b5cf1350_0_9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1c8b5cf1350_0_1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1c8b5cf1350_0_1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c8b5cf1350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1c8b5cf1350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1c8b5cf1350_0_1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1c8b5cf1350_0_1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c8b5cf1350_0_1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1c8b5cf1350_0_1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c8b5cf1350_0_1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1c8b5cf1350_0_1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1c8b5cf1350_0_1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1c8b5cf1350_0_1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1c8b5cf1350_0_1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1c8b5cf1350_0_1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1c8b5cf1350_0_1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1c8b5cf1350_0_1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c8b5cf1350_0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c8b5cf1350_0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1c8b5cf1350_0_1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1c8b5cf1350_0_1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c8b5cf1350_0_1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c8b5cf1350_0_10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c8b5cf1350_0_1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c8b5cf1350_0_1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1c8b5cf1350_0_1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1c8b5cf1350_0_1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1c8b5cf1350_0_1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1c8b5cf1350_0_1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23c869b37c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23c869b37c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23c869b37c6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23c869b37c6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1cb76f18a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1cb76f18a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1cb76f18a1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1cb76f18a1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1c8b5cf1350_0_1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1c8b5cf1350_0_1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1cb76f18a1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1cb76f18a1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c8b5cf1350_0_1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c8b5cf1350_0_1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c8b5cf1350_0_1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c8b5cf1350_0_1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c8b5cf1350_0_1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c8b5cf1350_0_1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IG_NUMBER_1_1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52" name="Google Shape;5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6">
  <p:cSld name="BLANK_6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7">
  <p:cSld name="BLANK_7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2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73" name="Google Shape;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1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2" name="Google Shape;92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19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9" name="Google Shape;99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Google Shape;105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6" name="Google Shape;106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2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4" name="Google Shape;114;p2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" name="Google Shape;122;p2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3" name="Google Shape;123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2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0" name="Google Shape;130;p2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37" name="Google Shape;137;p2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2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44" name="Google Shape;144;p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2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55" name="Google Shape;155;p2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28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H50zuS8DD0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39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H50zuS8DD0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39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H50zuS8DD0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39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H50zuS8DD0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39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H50zuS8DD0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39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H50zuS8DD0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39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H50zuS8DD0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39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H50zuS8DD0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3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HdviZkM7S4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40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30"/>
          <p:cNvGrpSpPr/>
          <p:nvPr/>
        </p:nvGrpSpPr>
        <p:grpSpPr>
          <a:xfrm>
            <a:off x="311678" y="1133494"/>
            <a:ext cx="8650085" cy="2875708"/>
            <a:chOff x="433925" y="1540312"/>
            <a:chExt cx="8327799" cy="2621190"/>
          </a:xfrm>
        </p:grpSpPr>
        <p:sp>
          <p:nvSpPr>
            <p:cNvPr id="167" name="Google Shape;167;p30"/>
            <p:cNvSpPr/>
            <p:nvPr/>
          </p:nvSpPr>
          <p:spPr>
            <a:xfrm rot="-5400000">
              <a:off x="68331" y="2297169"/>
              <a:ext cx="2265114" cy="1463550"/>
            </a:xfrm>
            <a:prstGeom prst="flowChartExtrac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0"/>
            <p:cNvSpPr/>
            <p:nvPr/>
          </p:nvSpPr>
          <p:spPr>
            <a:xfrm rot="5400000" flipH="1">
              <a:off x="1639031" y="2297169"/>
              <a:ext cx="2265114" cy="1463550"/>
            </a:xfrm>
            <a:prstGeom prst="flowChartExtra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0"/>
            <p:cNvSpPr/>
            <p:nvPr/>
          </p:nvSpPr>
          <p:spPr>
            <a:xfrm rot="-5400000">
              <a:off x="3150333" y="2297169"/>
              <a:ext cx="2265114" cy="1463550"/>
            </a:xfrm>
            <a:prstGeom prst="flowChartExtrac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FF9900"/>
                </a:highlight>
              </a:endParaRPr>
            </a:p>
          </p:txBody>
        </p:sp>
        <p:grpSp>
          <p:nvGrpSpPr>
            <p:cNvPr id="170" name="Google Shape;170;p30"/>
            <p:cNvGrpSpPr/>
            <p:nvPr/>
          </p:nvGrpSpPr>
          <p:grpSpPr>
            <a:xfrm>
              <a:off x="5106177" y="1896388"/>
              <a:ext cx="2236507" cy="2265114"/>
              <a:chOff x="5367575" y="1461250"/>
              <a:chExt cx="2367175" cy="1724225"/>
            </a:xfrm>
          </p:grpSpPr>
          <p:sp>
            <p:nvSpPr>
              <p:cNvPr id="171" name="Google Shape;171;p30"/>
              <p:cNvSpPr/>
              <p:nvPr/>
            </p:nvSpPr>
            <p:spPr>
              <a:xfrm flipH="1">
                <a:off x="5367575" y="1461250"/>
                <a:ext cx="2367175" cy="896200"/>
              </a:xfrm>
              <a:prstGeom prst="flowChartManualInpu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0"/>
              <p:cNvSpPr/>
              <p:nvPr/>
            </p:nvSpPr>
            <p:spPr>
              <a:xfrm rot="10800000">
                <a:off x="5367575" y="2289275"/>
                <a:ext cx="2367175" cy="896200"/>
              </a:xfrm>
              <a:prstGeom prst="flowChartManualInpu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3" name="Google Shape;173;p30"/>
            <p:cNvSpPr/>
            <p:nvPr/>
          </p:nvSpPr>
          <p:spPr>
            <a:xfrm rot="5400000" flipH="1">
              <a:off x="7186012" y="2426074"/>
              <a:ext cx="1702062" cy="1205740"/>
            </a:xfrm>
            <a:prstGeom prst="flowChartExtra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0"/>
            <p:cNvSpPr txBox="1"/>
            <p:nvPr/>
          </p:nvSpPr>
          <p:spPr>
            <a:xfrm rot="-2273387">
              <a:off x="422090" y="2168859"/>
              <a:ext cx="1324770" cy="415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s" sz="1700" b="1"/>
                <a:t>Samkennd</a:t>
              </a:r>
              <a:endParaRPr sz="1700" b="1"/>
            </a:p>
          </p:txBody>
        </p:sp>
        <p:sp>
          <p:nvSpPr>
            <p:cNvPr id="175" name="Google Shape;175;p30"/>
            <p:cNvSpPr txBox="1"/>
            <p:nvPr/>
          </p:nvSpPr>
          <p:spPr>
            <a:xfrm rot="2270110">
              <a:off x="2114160" y="2092733"/>
              <a:ext cx="1324928" cy="415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s" sz="1700" b="1"/>
                <a:t>Þarfir</a:t>
              </a:r>
              <a:endParaRPr sz="1700" b="1"/>
            </a:p>
          </p:txBody>
        </p:sp>
        <p:sp>
          <p:nvSpPr>
            <p:cNvPr id="176" name="Google Shape;176;p30"/>
            <p:cNvSpPr txBox="1"/>
            <p:nvPr/>
          </p:nvSpPr>
          <p:spPr>
            <a:xfrm rot="-2273387">
              <a:off x="3415340" y="2168859"/>
              <a:ext cx="1324770" cy="415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s" sz="1700" b="1"/>
                <a:t>Hugarflug</a:t>
              </a:r>
              <a:endParaRPr sz="1700" b="1"/>
            </a:p>
          </p:txBody>
        </p:sp>
        <p:sp>
          <p:nvSpPr>
            <p:cNvPr id="177" name="Google Shape;177;p30"/>
            <p:cNvSpPr txBox="1"/>
            <p:nvPr/>
          </p:nvSpPr>
          <p:spPr>
            <a:xfrm rot="349754">
              <a:off x="5084075" y="1655672"/>
              <a:ext cx="2292153" cy="407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s" sz="1700" b="1"/>
                <a:t>Hugmyndir mótaðar</a:t>
              </a:r>
              <a:endParaRPr sz="1700" b="1"/>
            </a:p>
          </p:txBody>
        </p:sp>
        <p:sp>
          <p:nvSpPr>
            <p:cNvPr id="178" name="Google Shape;178;p30"/>
            <p:cNvSpPr txBox="1"/>
            <p:nvPr/>
          </p:nvSpPr>
          <p:spPr>
            <a:xfrm rot="2270110">
              <a:off x="7448710" y="2259158"/>
              <a:ext cx="1324928" cy="415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s" sz="1700" b="1"/>
                <a:t>Prófa</a:t>
              </a:r>
              <a:endParaRPr sz="1700" b="1"/>
            </a:p>
          </p:txBody>
        </p:sp>
        <p:pic>
          <p:nvPicPr>
            <p:cNvPr id="179" name="Google Shape;179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15867" y="2766750"/>
              <a:ext cx="656091" cy="67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32326" y="2660351"/>
              <a:ext cx="848026" cy="848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66650" y="2671725"/>
              <a:ext cx="848026" cy="848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585449" y="2581438"/>
              <a:ext cx="895050" cy="89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434175" y="2671725"/>
              <a:ext cx="656076" cy="6560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9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Hönnunarhugsun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og skapandi nálgun á verkefni</a:t>
            </a:r>
            <a:endParaRPr b="1"/>
          </a:p>
        </p:txBody>
      </p:sp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441175" y="3870575"/>
            <a:ext cx="8520600" cy="9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97058"/>
              <a:buNone/>
            </a:pPr>
            <a:endParaRPr sz="102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97058"/>
              <a:buNone/>
            </a:pPr>
            <a:endParaRPr sz="102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97058"/>
              <a:buNone/>
            </a:pPr>
            <a:endParaRPr sz="102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73152"/>
              <a:buNone/>
            </a:pPr>
            <a:r>
              <a:rPr lang="is" sz="1353"/>
              <a:t>Hildur Rudolfsdóttir</a:t>
            </a:r>
            <a:endParaRPr sz="1353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73152"/>
              <a:buNone/>
            </a:pPr>
            <a:r>
              <a:rPr lang="is" sz="1353"/>
              <a:t>Mixtúra sköpunar- og upplýsingatækniver SFS</a:t>
            </a:r>
            <a:endParaRPr sz="1353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73152"/>
              <a:buNone/>
            </a:pPr>
            <a:r>
              <a:rPr lang="is" sz="1353"/>
              <a:t>hildur.rudolfsdottir@reykjavik.is</a:t>
            </a:r>
            <a:endParaRPr sz="1353"/>
          </a:p>
        </p:txBody>
      </p:sp>
      <p:pic>
        <p:nvPicPr>
          <p:cNvPr id="3" name="Mynd 2" descr="Mynd sem inniheldur texti&#10;&#10;Lýsing sjálfkrafa búin til">
            <a:extLst>
              <a:ext uri="{FF2B5EF4-FFF2-40B4-BE49-F238E27FC236}">
                <a16:creationId xmlns:a16="http://schemas.microsoft.com/office/drawing/2014/main" id="{F490287F-D82F-D74E-9E30-4F1CADB800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En hvernig tengist þetta vinnu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með börnum og ungmennum?</a:t>
            </a:r>
            <a:endParaRPr b="1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DDB90431-E0A7-F2D7-8906-FE17E8A54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966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0"/>
          <p:cNvSpPr txBox="1"/>
          <p:nvPr/>
        </p:nvSpPr>
        <p:spPr>
          <a:xfrm>
            <a:off x="321475" y="4603775"/>
            <a:ext cx="248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600"/>
              <a:t>https://s3-alpha.figma.com/hub/file/2813906852/0207e586-adfc-4e15-8fdc-02618780bcb4-cover.png</a:t>
            </a:r>
            <a:endParaRPr sz="600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A4E046FE-DA10-61A5-42B5-D304E1E34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1"/>
          <p:cNvSpPr txBox="1"/>
          <p:nvPr/>
        </p:nvSpPr>
        <p:spPr>
          <a:xfrm>
            <a:off x="1061600" y="4455700"/>
            <a:ext cx="225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600">
                <a:solidFill>
                  <a:schemeClr val="lt1"/>
                </a:solidFill>
              </a:rPr>
              <a:t>https://cushingterrell.com/wp-content/uploads/2020/03/CushingTerrell_MetropolitanMarket-SammamishVillage_03.jpg</a:t>
            </a:r>
            <a:endParaRPr sz="600">
              <a:solidFill>
                <a:schemeClr val="lt1"/>
              </a:solidFill>
            </a:endParaRPr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96BBE4FB-A0ED-ADE2-DDEC-3ECD22FA7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5670">
            <a:off x="2117951" y="430802"/>
            <a:ext cx="2448897" cy="244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6714" y="1954950"/>
            <a:ext cx="2092835" cy="295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78581">
            <a:off x="5271310" y="237782"/>
            <a:ext cx="3236382" cy="271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23224">
            <a:off x="6468658" y="1846964"/>
            <a:ext cx="2124485" cy="300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55458">
            <a:off x="412675" y="1496247"/>
            <a:ext cx="2271546" cy="320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D66B4F3E-25B8-BEA0-6F40-B2DE9FB17B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3"/>
          <p:cNvPicPr preferRelativeResize="0"/>
          <p:nvPr/>
        </p:nvPicPr>
        <p:blipFill rotWithShape="1">
          <a:blip r:embed="rId3">
            <a:alphaModFix/>
          </a:blip>
          <a:srcRect t="13324" b="13096"/>
          <a:stretch/>
        </p:blipFill>
        <p:spPr>
          <a:xfrm>
            <a:off x="1076563" y="0"/>
            <a:ext cx="69908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3"/>
          <p:cNvSpPr txBox="1"/>
          <p:nvPr/>
        </p:nvSpPr>
        <p:spPr>
          <a:xfrm>
            <a:off x="1249600" y="4663750"/>
            <a:ext cx="286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800">
                <a:solidFill>
                  <a:schemeClr val="lt1"/>
                </a:solidFill>
              </a:rPr>
              <a:t>https://cdn.sanity.io/images/wqqf0pdh/production/b0de3b7ffbc5f7537db646cca89245373e930683-623x357.png</a:t>
            </a:r>
            <a:endParaRPr sz="800">
              <a:solidFill>
                <a:schemeClr val="lt1"/>
              </a:solidFill>
            </a:endParaRPr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79E66734-B276-EE1E-3002-6168A3071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/>
          <p:nvPr/>
        </p:nvSpPr>
        <p:spPr>
          <a:xfrm rot="-5400000">
            <a:off x="-134206" y="2158978"/>
            <a:ext cx="2485056" cy="1520190"/>
          </a:xfrm>
          <a:prstGeom prst="flowChartExtra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4"/>
          <p:cNvSpPr/>
          <p:nvPr/>
        </p:nvSpPr>
        <p:spPr>
          <a:xfrm rot="5400000" flipH="1">
            <a:off x="1497280" y="2158978"/>
            <a:ext cx="2485056" cy="1520190"/>
          </a:xfrm>
          <a:prstGeom prst="flowChartExtra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4"/>
          <p:cNvSpPr/>
          <p:nvPr/>
        </p:nvSpPr>
        <p:spPr>
          <a:xfrm rot="-5400000">
            <a:off x="3067070" y="2158978"/>
            <a:ext cx="2485056" cy="1520190"/>
          </a:xfrm>
          <a:prstGeom prst="flowChartExtra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9900"/>
              </a:highlight>
            </a:endParaRPr>
          </a:p>
        </p:txBody>
      </p:sp>
      <p:grpSp>
        <p:nvGrpSpPr>
          <p:cNvPr id="271" name="Google Shape;271;p44"/>
          <p:cNvGrpSpPr/>
          <p:nvPr/>
        </p:nvGrpSpPr>
        <p:grpSpPr>
          <a:xfrm>
            <a:off x="5164746" y="1676545"/>
            <a:ext cx="2323060" cy="2485057"/>
            <a:chOff x="5367575" y="1461250"/>
            <a:chExt cx="2367175" cy="1724225"/>
          </a:xfrm>
        </p:grpSpPr>
        <p:sp>
          <p:nvSpPr>
            <p:cNvPr id="272" name="Google Shape;272;p44"/>
            <p:cNvSpPr/>
            <p:nvPr/>
          </p:nvSpPr>
          <p:spPr>
            <a:xfrm flipH="1">
              <a:off x="5367575" y="1461250"/>
              <a:ext cx="2367175" cy="89620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4"/>
            <p:cNvSpPr/>
            <p:nvPr/>
          </p:nvSpPr>
          <p:spPr>
            <a:xfrm rot="10800000">
              <a:off x="5367575" y="2289275"/>
              <a:ext cx="2367175" cy="89620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44"/>
          <p:cNvSpPr/>
          <p:nvPr/>
        </p:nvSpPr>
        <p:spPr>
          <a:xfrm rot="5400000" flipH="1">
            <a:off x="7275370" y="2292872"/>
            <a:ext cx="1867332" cy="1252402"/>
          </a:xfrm>
          <a:prstGeom prst="flowChartExtra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4"/>
          <p:cNvSpPr txBox="1"/>
          <p:nvPr/>
        </p:nvSpPr>
        <p:spPr>
          <a:xfrm rot="-2365100">
            <a:off x="284545" y="1979987"/>
            <a:ext cx="1405719" cy="44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1700" b="1"/>
              <a:t>Samkennd</a:t>
            </a:r>
            <a:endParaRPr sz="1700" b="1"/>
          </a:p>
        </p:txBody>
      </p:sp>
      <p:sp>
        <p:nvSpPr>
          <p:cNvPr id="276" name="Google Shape;276;p44"/>
          <p:cNvSpPr txBox="1"/>
          <p:nvPr/>
        </p:nvSpPr>
        <p:spPr>
          <a:xfrm rot="2361783">
            <a:off x="2042132" y="1896435"/>
            <a:ext cx="1405815" cy="44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1700" b="1"/>
              <a:t>Þarfir</a:t>
            </a:r>
            <a:endParaRPr sz="1700" b="1"/>
          </a:p>
        </p:txBody>
      </p:sp>
      <p:sp>
        <p:nvSpPr>
          <p:cNvPr id="277" name="Google Shape;277;p44"/>
          <p:cNvSpPr txBox="1"/>
          <p:nvPr/>
        </p:nvSpPr>
        <p:spPr>
          <a:xfrm rot="-2365100">
            <a:off x="3393634" y="1979987"/>
            <a:ext cx="1405719" cy="44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1700" b="1"/>
              <a:t>Hugarflug</a:t>
            </a:r>
            <a:endParaRPr sz="1700" b="1"/>
          </a:p>
        </p:txBody>
      </p:sp>
      <p:sp>
        <p:nvSpPr>
          <p:cNvPr id="278" name="Google Shape;278;p44"/>
          <p:cNvSpPr txBox="1"/>
          <p:nvPr/>
        </p:nvSpPr>
        <p:spPr>
          <a:xfrm rot="369272">
            <a:off x="5141079" y="1412574"/>
            <a:ext cx="2382278" cy="44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1700" b="1"/>
              <a:t>Hugmyndir mótaðar</a:t>
            </a:r>
            <a:endParaRPr sz="1700" b="1"/>
          </a:p>
        </p:txBody>
      </p:sp>
      <p:sp>
        <p:nvSpPr>
          <p:cNvPr id="279" name="Google Shape;279;p44"/>
          <p:cNvSpPr txBox="1"/>
          <p:nvPr/>
        </p:nvSpPr>
        <p:spPr>
          <a:xfrm rot="2361783">
            <a:off x="7583129" y="2079020"/>
            <a:ext cx="1405815" cy="44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1700" b="1"/>
              <a:t>Prófa</a:t>
            </a:r>
            <a:endParaRPr sz="1700" b="1"/>
          </a:p>
        </p:txBody>
      </p:sp>
      <p:pic>
        <p:nvPicPr>
          <p:cNvPr id="280" name="Google Shape;28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012" y="2631420"/>
            <a:ext cx="681482" cy="74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5808" y="2514689"/>
            <a:ext cx="880844" cy="93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8859" y="2527168"/>
            <a:ext cx="880844" cy="93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62566" y="2428113"/>
            <a:ext cx="929689" cy="981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82838" y="2527168"/>
            <a:ext cx="681466" cy="71978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Ferli hönnunar / Hönnunarhugsun (Design Thinking)</a:t>
            </a:r>
            <a:endParaRPr b="1"/>
          </a:p>
        </p:txBody>
      </p:sp>
      <p:sp>
        <p:nvSpPr>
          <p:cNvPr id="286" name="Google Shape;286;p44"/>
          <p:cNvSpPr/>
          <p:nvPr/>
        </p:nvSpPr>
        <p:spPr>
          <a:xfrm flipH="1">
            <a:off x="481550" y="3685100"/>
            <a:ext cx="7727700" cy="1029300"/>
          </a:xfrm>
          <a:prstGeom prst="curvedUpArrow">
            <a:avLst>
              <a:gd name="adj1" fmla="val 0"/>
              <a:gd name="adj2" fmla="val 49771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2A9ADA04-3DEC-37A3-4A0B-1E8D5845EA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>
            <a:spLocks noGrp="1"/>
          </p:cNvSpPr>
          <p:nvPr>
            <p:ph type="subTitle" idx="1"/>
          </p:nvPr>
        </p:nvSpPr>
        <p:spPr>
          <a:xfrm>
            <a:off x="1178725" y="2512925"/>
            <a:ext cx="6906900" cy="12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Hvað passar ekki?</a:t>
            </a:r>
            <a:endParaRPr sz="4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2" name="Google Shape;292;p45"/>
          <p:cNvSpPr/>
          <p:nvPr/>
        </p:nvSpPr>
        <p:spPr>
          <a:xfrm rot="5400000">
            <a:off x="3536114" y="-828360"/>
            <a:ext cx="2136925" cy="7253946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45"/>
          <p:cNvGrpSpPr/>
          <p:nvPr/>
        </p:nvGrpSpPr>
        <p:grpSpPr>
          <a:xfrm>
            <a:off x="175303" y="321474"/>
            <a:ext cx="1556739" cy="2584102"/>
            <a:chOff x="3516628" y="2571749"/>
            <a:chExt cx="1556739" cy="2584102"/>
          </a:xfrm>
        </p:grpSpPr>
        <p:sp>
          <p:nvSpPr>
            <p:cNvPr id="294" name="Google Shape;294;p45"/>
            <p:cNvSpPr/>
            <p:nvPr/>
          </p:nvSpPr>
          <p:spPr>
            <a:xfrm rot="-5400000">
              <a:off x="3070744" y="3153228"/>
              <a:ext cx="2485056" cy="1520190"/>
            </a:xfrm>
            <a:prstGeom prst="flowChartExtrac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5"/>
            <p:cNvSpPr txBox="1"/>
            <p:nvPr/>
          </p:nvSpPr>
          <p:spPr>
            <a:xfrm rot="-2364850">
              <a:off x="3489535" y="2974284"/>
              <a:ext cx="1405686" cy="446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s" sz="1700" b="1"/>
                <a:t>Samkennd</a:t>
              </a:r>
              <a:endParaRPr sz="1700" b="1"/>
            </a:p>
          </p:txBody>
        </p:sp>
        <p:pic>
          <p:nvPicPr>
            <p:cNvPr id="296" name="Google Shape;296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4962" y="3625670"/>
              <a:ext cx="681482" cy="7425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21D6F2FC-C77B-9B02-C4F8-3045B1FC5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650" y="2606999"/>
            <a:ext cx="3391875" cy="22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9650" y="192342"/>
            <a:ext cx="3391875" cy="2260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9525" y="2107600"/>
            <a:ext cx="1973700" cy="27619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6"/>
          <p:cNvSpPr txBox="1">
            <a:spLocks noGrp="1"/>
          </p:cNvSpPr>
          <p:nvPr>
            <p:ph type="ctrTitle" idx="4294967295"/>
          </p:nvPr>
        </p:nvSpPr>
        <p:spPr>
          <a:xfrm>
            <a:off x="5619525" y="507275"/>
            <a:ext cx="3157800" cy="12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3000"/>
              <a:t>Hvað passar ekki?</a:t>
            </a:r>
            <a:endParaRPr sz="3000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0B41DE6E-287A-00DC-B600-C6DB4366C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47"/>
          <p:cNvGrpSpPr/>
          <p:nvPr/>
        </p:nvGrpSpPr>
        <p:grpSpPr>
          <a:xfrm rot="-732567">
            <a:off x="877422" y="2096152"/>
            <a:ext cx="3502320" cy="2982698"/>
            <a:chOff x="265550" y="3172750"/>
            <a:chExt cx="2390100" cy="1900800"/>
          </a:xfrm>
        </p:grpSpPr>
        <p:sp>
          <p:nvSpPr>
            <p:cNvPr id="310" name="Google Shape;310;p47"/>
            <p:cNvSpPr/>
            <p:nvPr/>
          </p:nvSpPr>
          <p:spPr>
            <a:xfrm>
              <a:off x="265550" y="3172750"/>
              <a:ext cx="2390100" cy="1900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1" name="Google Shape;311;p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1287" y="3773775"/>
              <a:ext cx="1678624" cy="1118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" name="Google Shape;312;p47"/>
            <p:cNvSpPr txBox="1"/>
            <p:nvPr/>
          </p:nvSpPr>
          <p:spPr>
            <a:xfrm>
              <a:off x="559100" y="3340475"/>
              <a:ext cx="18030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s" b="1"/>
                <a:t>Reykjavík</a:t>
              </a:r>
              <a:endParaRPr b="1"/>
            </a:p>
          </p:txBody>
        </p:sp>
      </p:grpSp>
      <p:grpSp>
        <p:nvGrpSpPr>
          <p:cNvPr id="313" name="Google Shape;313;p47"/>
          <p:cNvGrpSpPr/>
          <p:nvPr/>
        </p:nvGrpSpPr>
        <p:grpSpPr>
          <a:xfrm>
            <a:off x="3570186" y="4"/>
            <a:ext cx="3227352" cy="2473321"/>
            <a:chOff x="2181900" y="376025"/>
            <a:chExt cx="2390100" cy="1900800"/>
          </a:xfrm>
        </p:grpSpPr>
        <p:sp>
          <p:nvSpPr>
            <p:cNvPr id="314" name="Google Shape;314;p47"/>
            <p:cNvSpPr/>
            <p:nvPr/>
          </p:nvSpPr>
          <p:spPr>
            <a:xfrm>
              <a:off x="2181900" y="376025"/>
              <a:ext cx="2390100" cy="1900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5" name="Google Shape;315;p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75450" y="947000"/>
              <a:ext cx="1802998" cy="1186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Google Shape;316;p47"/>
            <p:cNvSpPr txBox="1"/>
            <p:nvPr/>
          </p:nvSpPr>
          <p:spPr>
            <a:xfrm>
              <a:off x="2475450" y="543750"/>
              <a:ext cx="18030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s" b="1"/>
                <a:t>Sidney</a:t>
              </a:r>
              <a:endParaRPr b="1"/>
            </a:p>
          </p:txBody>
        </p:sp>
      </p:grpSp>
      <p:grpSp>
        <p:nvGrpSpPr>
          <p:cNvPr id="317" name="Google Shape;317;p47"/>
          <p:cNvGrpSpPr/>
          <p:nvPr/>
        </p:nvGrpSpPr>
        <p:grpSpPr>
          <a:xfrm rot="713579">
            <a:off x="5081457" y="2359044"/>
            <a:ext cx="3417833" cy="2840755"/>
            <a:chOff x="6384750" y="947000"/>
            <a:chExt cx="2390100" cy="1900800"/>
          </a:xfrm>
        </p:grpSpPr>
        <p:sp>
          <p:nvSpPr>
            <p:cNvPr id="318" name="Google Shape;318;p47"/>
            <p:cNvSpPr/>
            <p:nvPr/>
          </p:nvSpPr>
          <p:spPr>
            <a:xfrm>
              <a:off x="6384750" y="947000"/>
              <a:ext cx="2390100" cy="1900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9" name="Google Shape;319;p4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444350" y="1436305"/>
              <a:ext cx="2270901" cy="11354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p47"/>
            <p:cNvSpPr txBox="1"/>
            <p:nvPr/>
          </p:nvSpPr>
          <p:spPr>
            <a:xfrm>
              <a:off x="6678300" y="1114725"/>
              <a:ext cx="18030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s" b="1"/>
                <a:t>London</a:t>
              </a:r>
              <a:endParaRPr b="1"/>
            </a:p>
          </p:txBody>
        </p:sp>
      </p:grpSp>
      <p:sp>
        <p:nvSpPr>
          <p:cNvPr id="321" name="Google Shape;321;p47"/>
          <p:cNvSpPr txBox="1">
            <a:spLocks noGrp="1"/>
          </p:cNvSpPr>
          <p:nvPr>
            <p:ph type="ctrTitle" idx="4294967295"/>
          </p:nvPr>
        </p:nvSpPr>
        <p:spPr>
          <a:xfrm>
            <a:off x="412375" y="538525"/>
            <a:ext cx="3157800" cy="12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3000"/>
              <a:t>Hvað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s" sz="3000"/>
              <a:t>passar ekki?</a:t>
            </a:r>
            <a:endParaRPr sz="3000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1E00FC57-0D79-63F1-916F-4B4A3344D8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8"/>
          <p:cNvPicPr preferRelativeResize="0"/>
          <p:nvPr/>
        </p:nvPicPr>
        <p:blipFill rotWithShape="1">
          <a:blip r:embed="rId3">
            <a:alphaModFix/>
          </a:blip>
          <a:srcRect l="26832" r="23107"/>
          <a:stretch/>
        </p:blipFill>
        <p:spPr>
          <a:xfrm>
            <a:off x="368899" y="2571750"/>
            <a:ext cx="2239250" cy="223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43719" flipH="1">
            <a:off x="4452500" y="41916"/>
            <a:ext cx="2239251" cy="2985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8"/>
          <p:cNvPicPr preferRelativeResize="0"/>
          <p:nvPr/>
        </p:nvPicPr>
        <p:blipFill rotWithShape="1">
          <a:blip r:embed="rId5">
            <a:alphaModFix/>
          </a:blip>
          <a:srcRect b="8809"/>
          <a:stretch/>
        </p:blipFill>
        <p:spPr>
          <a:xfrm>
            <a:off x="6602762" y="1876248"/>
            <a:ext cx="2239250" cy="29320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48"/>
          <p:cNvCxnSpPr/>
          <p:nvPr/>
        </p:nvCxnSpPr>
        <p:spPr>
          <a:xfrm rot="10800000" flipH="1">
            <a:off x="3997450" y="4408588"/>
            <a:ext cx="1272000" cy="2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330" name="Google Shape;330;p48"/>
          <p:cNvCxnSpPr/>
          <p:nvPr/>
        </p:nvCxnSpPr>
        <p:spPr>
          <a:xfrm>
            <a:off x="5025350" y="2501425"/>
            <a:ext cx="881700" cy="125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331" name="Google Shape;331;p48"/>
          <p:cNvCxnSpPr/>
          <p:nvPr/>
        </p:nvCxnSpPr>
        <p:spPr>
          <a:xfrm rot="10800000" flipH="1">
            <a:off x="3225000" y="2529325"/>
            <a:ext cx="759900" cy="122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332" name="Google Shape;332;p48"/>
          <p:cNvSpPr/>
          <p:nvPr/>
        </p:nvSpPr>
        <p:spPr>
          <a:xfrm>
            <a:off x="3997450" y="1639850"/>
            <a:ext cx="1076100" cy="9618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8"/>
          <p:cNvSpPr txBox="1"/>
          <p:nvPr/>
        </p:nvSpPr>
        <p:spPr>
          <a:xfrm>
            <a:off x="3997450" y="1822925"/>
            <a:ext cx="10761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>
                <a:solidFill>
                  <a:srgbClr val="FFFFFF"/>
                </a:solidFill>
              </a:rPr>
              <a:t>Pétur </a:t>
            </a:r>
            <a:endParaRPr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>
                <a:solidFill>
                  <a:srgbClr val="FFFFFF"/>
                </a:solidFill>
              </a:rPr>
              <a:t>Pan</a:t>
            </a:r>
            <a:endParaRPr b="1">
              <a:solidFill>
                <a:srgbClr val="FFFFFF"/>
              </a:solidFill>
            </a:endParaRPr>
          </a:p>
        </p:txBody>
      </p:sp>
      <p:grpSp>
        <p:nvGrpSpPr>
          <p:cNvPr id="334" name="Google Shape;334;p48"/>
          <p:cNvGrpSpPr/>
          <p:nvPr/>
        </p:nvGrpSpPr>
        <p:grpSpPr>
          <a:xfrm>
            <a:off x="5445125" y="3828013"/>
            <a:ext cx="1076100" cy="975675"/>
            <a:chOff x="1942800" y="712825"/>
            <a:chExt cx="1076100" cy="975675"/>
          </a:xfrm>
        </p:grpSpPr>
        <p:sp>
          <p:nvSpPr>
            <p:cNvPr id="335" name="Google Shape;335;p48"/>
            <p:cNvSpPr/>
            <p:nvPr/>
          </p:nvSpPr>
          <p:spPr>
            <a:xfrm>
              <a:off x="1942800" y="712825"/>
              <a:ext cx="1076100" cy="961800"/>
            </a:xfrm>
            <a:prstGeom prst="ellipse">
              <a:avLst/>
            </a:prstGeom>
            <a:solidFill>
              <a:srgbClr val="6D9EEB"/>
            </a:solidFill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8"/>
            <p:cNvSpPr txBox="1"/>
            <p:nvPr/>
          </p:nvSpPr>
          <p:spPr>
            <a:xfrm>
              <a:off x="1942800" y="895900"/>
              <a:ext cx="1076100" cy="7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s" b="1">
                  <a:solidFill>
                    <a:srgbClr val="FFFFFF"/>
                  </a:solidFill>
                </a:rPr>
                <a:t>Hrói</a:t>
              </a:r>
              <a:endParaRPr b="1">
                <a:solidFill>
                  <a:srgbClr val="FFFFFF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s" b="1">
                  <a:solidFill>
                    <a:srgbClr val="FFFFFF"/>
                  </a:solidFill>
                </a:rPr>
                <a:t>Höttur</a:t>
              </a:r>
              <a:endParaRPr b="1">
                <a:solidFill>
                  <a:srgbClr val="FFFFFF"/>
                </a:solidFill>
              </a:endParaRPr>
            </a:p>
          </p:txBody>
        </p:sp>
      </p:grpSp>
      <p:sp>
        <p:nvSpPr>
          <p:cNvPr id="337" name="Google Shape;337;p48"/>
          <p:cNvSpPr/>
          <p:nvPr/>
        </p:nvSpPr>
        <p:spPr>
          <a:xfrm>
            <a:off x="2839350" y="3828025"/>
            <a:ext cx="1076100" cy="961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8"/>
          <p:cNvSpPr txBox="1"/>
          <p:nvPr/>
        </p:nvSpPr>
        <p:spPr>
          <a:xfrm>
            <a:off x="2448750" y="3980425"/>
            <a:ext cx="1857300" cy="14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>
                <a:solidFill>
                  <a:srgbClr val="FFFFFF"/>
                </a:solidFill>
              </a:rPr>
              <a:t>Lína</a:t>
            </a:r>
            <a:endParaRPr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>
                <a:solidFill>
                  <a:srgbClr val="FFFFFF"/>
                </a:solidFill>
              </a:rPr>
              <a:t>Langsokkur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39" name="Google Shape;339;p48"/>
          <p:cNvSpPr txBox="1">
            <a:spLocks noGrp="1"/>
          </p:cNvSpPr>
          <p:nvPr>
            <p:ph type="ctrTitle" idx="4294967295"/>
          </p:nvPr>
        </p:nvSpPr>
        <p:spPr>
          <a:xfrm>
            <a:off x="412375" y="538525"/>
            <a:ext cx="3157800" cy="12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3000"/>
              <a:t>Hvað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s" sz="3000"/>
              <a:t>passar ekki?</a:t>
            </a:r>
            <a:endParaRPr sz="3000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ACC34F3C-FD02-AEC4-AC53-FE9BCFBE1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Allt í kringum okkur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er hannað!</a:t>
            </a:r>
            <a:endParaRPr b="1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D8F740E0-E4B1-E045-F8D8-5970F9EE8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4" name="Google Shape;344;p49"/>
          <p:cNvCxnSpPr/>
          <p:nvPr/>
        </p:nvCxnSpPr>
        <p:spPr>
          <a:xfrm rot="10800000" flipH="1">
            <a:off x="3606050" y="3424225"/>
            <a:ext cx="1845000" cy="1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345" name="Google Shape;345;p49"/>
          <p:cNvCxnSpPr/>
          <p:nvPr/>
        </p:nvCxnSpPr>
        <p:spPr>
          <a:xfrm>
            <a:off x="5177750" y="1739425"/>
            <a:ext cx="881700" cy="125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346" name="Google Shape;346;p49"/>
          <p:cNvCxnSpPr/>
          <p:nvPr/>
        </p:nvCxnSpPr>
        <p:spPr>
          <a:xfrm rot="10800000" flipH="1">
            <a:off x="3051700" y="1742050"/>
            <a:ext cx="759900" cy="122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347" name="Google Shape;347;p49"/>
          <p:cNvSpPr/>
          <p:nvPr/>
        </p:nvSpPr>
        <p:spPr>
          <a:xfrm>
            <a:off x="3606850" y="349425"/>
            <a:ext cx="1857300" cy="15615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9"/>
          <p:cNvSpPr txBox="1"/>
          <p:nvPr/>
        </p:nvSpPr>
        <p:spPr>
          <a:xfrm>
            <a:off x="3811600" y="841875"/>
            <a:ext cx="14478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2200" b="1">
                <a:solidFill>
                  <a:srgbClr val="FFFFFF"/>
                </a:solidFill>
              </a:rPr>
              <a:t>Lögregla</a:t>
            </a:r>
            <a:endParaRPr sz="2200" b="1">
              <a:solidFill>
                <a:srgbClr val="FFFFFF"/>
              </a:solidFill>
            </a:endParaRPr>
          </a:p>
        </p:txBody>
      </p:sp>
      <p:sp>
        <p:nvSpPr>
          <p:cNvPr id="349" name="Google Shape;349;p49"/>
          <p:cNvSpPr/>
          <p:nvPr/>
        </p:nvSpPr>
        <p:spPr>
          <a:xfrm>
            <a:off x="5702050" y="2891875"/>
            <a:ext cx="1857300" cy="15615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9"/>
          <p:cNvSpPr txBox="1"/>
          <p:nvPr/>
        </p:nvSpPr>
        <p:spPr>
          <a:xfrm>
            <a:off x="5714350" y="3384325"/>
            <a:ext cx="18450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2200" b="1">
                <a:solidFill>
                  <a:srgbClr val="FFFFFF"/>
                </a:solidFill>
              </a:rPr>
              <a:t>Hermaður</a:t>
            </a:r>
            <a:endParaRPr sz="2200" b="1">
              <a:solidFill>
                <a:srgbClr val="FFFFFF"/>
              </a:solidFill>
            </a:endParaRPr>
          </a:p>
        </p:txBody>
      </p:sp>
      <p:sp>
        <p:nvSpPr>
          <p:cNvPr id="351" name="Google Shape;351;p49"/>
          <p:cNvSpPr/>
          <p:nvPr/>
        </p:nvSpPr>
        <p:spPr>
          <a:xfrm>
            <a:off x="1502800" y="2891875"/>
            <a:ext cx="1857300" cy="15615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9"/>
          <p:cNvSpPr txBox="1"/>
          <p:nvPr/>
        </p:nvSpPr>
        <p:spPr>
          <a:xfrm>
            <a:off x="1502800" y="3384325"/>
            <a:ext cx="18450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2000" b="1">
                <a:solidFill>
                  <a:srgbClr val="FFFFFF"/>
                </a:solidFill>
              </a:rPr>
              <a:t>Kennari</a:t>
            </a:r>
            <a:endParaRPr sz="2000" b="1">
              <a:solidFill>
                <a:srgbClr val="FFFFFF"/>
              </a:solidFill>
            </a:endParaRPr>
          </a:p>
        </p:txBody>
      </p:sp>
      <p:sp>
        <p:nvSpPr>
          <p:cNvPr id="353" name="Google Shape;353;p49"/>
          <p:cNvSpPr txBox="1">
            <a:spLocks noGrp="1"/>
          </p:cNvSpPr>
          <p:nvPr>
            <p:ph type="ctrTitle" idx="4294967295"/>
          </p:nvPr>
        </p:nvSpPr>
        <p:spPr>
          <a:xfrm>
            <a:off x="412375" y="538525"/>
            <a:ext cx="3157800" cy="12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3000"/>
              <a:t>Hvað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s" sz="3000"/>
              <a:t>passar ekki?</a:t>
            </a:r>
            <a:endParaRPr sz="3000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FA53E37A-AEAB-376B-5EC9-BA073479A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0"/>
          <p:cNvSpPr txBox="1">
            <a:spLocks noGrp="1"/>
          </p:cNvSpPr>
          <p:nvPr>
            <p:ph type="subTitle" idx="1"/>
          </p:nvPr>
        </p:nvSpPr>
        <p:spPr>
          <a:xfrm>
            <a:off x="885950" y="2165313"/>
            <a:ext cx="6906900" cy="12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Hvort viltu frekar?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9" name="Google Shape;359;p50"/>
          <p:cNvSpPr/>
          <p:nvPr/>
        </p:nvSpPr>
        <p:spPr>
          <a:xfrm rot="5400000">
            <a:off x="3536114" y="-828360"/>
            <a:ext cx="2136925" cy="7253946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50"/>
          <p:cNvGrpSpPr/>
          <p:nvPr/>
        </p:nvGrpSpPr>
        <p:grpSpPr>
          <a:xfrm>
            <a:off x="175303" y="321474"/>
            <a:ext cx="1556739" cy="2584102"/>
            <a:chOff x="3516628" y="2571749"/>
            <a:chExt cx="1556739" cy="2584102"/>
          </a:xfrm>
        </p:grpSpPr>
        <p:sp>
          <p:nvSpPr>
            <p:cNvPr id="361" name="Google Shape;361;p50"/>
            <p:cNvSpPr/>
            <p:nvPr/>
          </p:nvSpPr>
          <p:spPr>
            <a:xfrm rot="-5400000">
              <a:off x="3070744" y="3153228"/>
              <a:ext cx="2485056" cy="1520190"/>
            </a:xfrm>
            <a:prstGeom prst="flowChartExtrac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0"/>
            <p:cNvSpPr txBox="1"/>
            <p:nvPr/>
          </p:nvSpPr>
          <p:spPr>
            <a:xfrm rot="-2364850">
              <a:off x="3489535" y="2974284"/>
              <a:ext cx="1405686" cy="446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s" sz="1700" b="1"/>
                <a:t>Samkennd</a:t>
              </a:r>
              <a:endParaRPr sz="1700" b="1"/>
            </a:p>
          </p:txBody>
        </p:sp>
        <p:pic>
          <p:nvPicPr>
            <p:cNvPr id="363" name="Google Shape;363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4962" y="3625670"/>
              <a:ext cx="681482" cy="7425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A4B338B9-4F2E-513F-0C2F-230DA3728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8" name="Google Shape;368;p51"/>
          <p:cNvCxnSpPr/>
          <p:nvPr/>
        </p:nvCxnSpPr>
        <p:spPr>
          <a:xfrm>
            <a:off x="4564350" y="475950"/>
            <a:ext cx="15300" cy="4345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9" name="Google Shape;369;p51"/>
          <p:cNvSpPr txBox="1"/>
          <p:nvPr/>
        </p:nvSpPr>
        <p:spPr>
          <a:xfrm>
            <a:off x="506675" y="2042050"/>
            <a:ext cx="33318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500" b="1"/>
              <a:t>Köttur</a:t>
            </a:r>
            <a:endParaRPr sz="4500" b="1"/>
          </a:p>
        </p:txBody>
      </p:sp>
      <p:sp>
        <p:nvSpPr>
          <p:cNvPr id="370" name="Google Shape;370;p51"/>
          <p:cNvSpPr txBox="1"/>
          <p:nvPr/>
        </p:nvSpPr>
        <p:spPr>
          <a:xfrm>
            <a:off x="5281700" y="2042050"/>
            <a:ext cx="33318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500" b="1"/>
              <a:t>Hundur</a:t>
            </a:r>
            <a:endParaRPr sz="4500" b="1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2D95BC6F-C961-AAED-E26C-73675D99F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5" name="Google Shape;375;p52"/>
          <p:cNvCxnSpPr/>
          <p:nvPr/>
        </p:nvCxnSpPr>
        <p:spPr>
          <a:xfrm>
            <a:off x="4564350" y="475950"/>
            <a:ext cx="15300" cy="4345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6" name="Google Shape;376;p52"/>
          <p:cNvSpPr txBox="1"/>
          <p:nvPr/>
        </p:nvSpPr>
        <p:spPr>
          <a:xfrm>
            <a:off x="506675" y="2042050"/>
            <a:ext cx="33318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500" b="1"/>
              <a:t>Pizza</a:t>
            </a:r>
            <a:endParaRPr sz="4500" b="1"/>
          </a:p>
        </p:txBody>
      </p:sp>
      <p:sp>
        <p:nvSpPr>
          <p:cNvPr id="377" name="Google Shape;377;p52"/>
          <p:cNvSpPr txBox="1"/>
          <p:nvPr/>
        </p:nvSpPr>
        <p:spPr>
          <a:xfrm>
            <a:off x="5082075" y="2042050"/>
            <a:ext cx="3531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500" b="1"/>
              <a:t>Hamborgari</a:t>
            </a:r>
            <a:endParaRPr sz="4500" b="1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E93B2FF4-3D25-400F-5DE4-7FA8A16D2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2" name="Google Shape;382;p53"/>
          <p:cNvCxnSpPr/>
          <p:nvPr/>
        </p:nvCxnSpPr>
        <p:spPr>
          <a:xfrm>
            <a:off x="4564350" y="475950"/>
            <a:ext cx="15300" cy="4345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3" name="Google Shape;383;p53"/>
          <p:cNvSpPr txBox="1"/>
          <p:nvPr/>
        </p:nvSpPr>
        <p:spPr>
          <a:xfrm>
            <a:off x="506675" y="2042050"/>
            <a:ext cx="3331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3800" b="1"/>
              <a:t>Fjólublár</a:t>
            </a:r>
            <a:endParaRPr sz="3800" b="1"/>
          </a:p>
        </p:txBody>
      </p:sp>
      <p:sp>
        <p:nvSpPr>
          <p:cNvPr id="384" name="Google Shape;384;p53"/>
          <p:cNvSpPr txBox="1"/>
          <p:nvPr/>
        </p:nvSpPr>
        <p:spPr>
          <a:xfrm>
            <a:off x="4728950" y="2042050"/>
            <a:ext cx="3884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3800" b="1"/>
              <a:t>Appelsínugulur</a:t>
            </a:r>
            <a:endParaRPr sz="3800" b="1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38E129CC-6575-0F57-A40A-ACDF1DCE6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" name="Google Shape;389;p54"/>
          <p:cNvCxnSpPr/>
          <p:nvPr/>
        </p:nvCxnSpPr>
        <p:spPr>
          <a:xfrm>
            <a:off x="4564350" y="475950"/>
            <a:ext cx="15300" cy="4345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0" name="Google Shape;390;p54"/>
          <p:cNvSpPr txBox="1"/>
          <p:nvPr/>
        </p:nvSpPr>
        <p:spPr>
          <a:xfrm>
            <a:off x="506675" y="2042050"/>
            <a:ext cx="33318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500" b="1"/>
              <a:t>Skíðaskór</a:t>
            </a:r>
            <a:endParaRPr sz="4500" b="1"/>
          </a:p>
        </p:txBody>
      </p:sp>
      <p:sp>
        <p:nvSpPr>
          <p:cNvPr id="391" name="Google Shape;391;p54"/>
          <p:cNvSpPr txBox="1"/>
          <p:nvPr/>
        </p:nvSpPr>
        <p:spPr>
          <a:xfrm>
            <a:off x="5082075" y="2042050"/>
            <a:ext cx="3531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500" b="1"/>
              <a:t>Gönguskór</a:t>
            </a:r>
            <a:endParaRPr sz="4500" b="1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5F1872C7-DBDA-2AD3-EE49-19A171909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6" name="Google Shape;396;p55"/>
          <p:cNvCxnSpPr/>
          <p:nvPr/>
        </p:nvCxnSpPr>
        <p:spPr>
          <a:xfrm>
            <a:off x="4564350" y="475950"/>
            <a:ext cx="15300" cy="4345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7" name="Google Shape;397;p55"/>
          <p:cNvSpPr txBox="1"/>
          <p:nvPr/>
        </p:nvSpPr>
        <p:spPr>
          <a:xfrm>
            <a:off x="506675" y="2042050"/>
            <a:ext cx="33318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500" b="1"/>
              <a:t>Tónlist</a:t>
            </a:r>
            <a:endParaRPr sz="4500" b="1"/>
          </a:p>
        </p:txBody>
      </p:sp>
      <p:sp>
        <p:nvSpPr>
          <p:cNvPr id="398" name="Google Shape;398;p55"/>
          <p:cNvSpPr txBox="1"/>
          <p:nvPr/>
        </p:nvSpPr>
        <p:spPr>
          <a:xfrm>
            <a:off x="5082075" y="2042050"/>
            <a:ext cx="3531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500" b="1"/>
              <a:t>Kvikmyndir</a:t>
            </a:r>
            <a:endParaRPr sz="4500" b="1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76BC4FCF-8C05-66D8-0023-9441D5F14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3" name="Google Shape;403;p56"/>
          <p:cNvCxnSpPr/>
          <p:nvPr/>
        </p:nvCxnSpPr>
        <p:spPr>
          <a:xfrm>
            <a:off x="4564350" y="475950"/>
            <a:ext cx="15300" cy="4345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4" name="Google Shape;404;p56"/>
          <p:cNvSpPr txBox="1"/>
          <p:nvPr/>
        </p:nvSpPr>
        <p:spPr>
          <a:xfrm>
            <a:off x="506675" y="2042050"/>
            <a:ext cx="33318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500" b="1"/>
              <a:t>Körfubolti</a:t>
            </a:r>
            <a:endParaRPr sz="4500" b="1"/>
          </a:p>
        </p:txBody>
      </p:sp>
      <p:sp>
        <p:nvSpPr>
          <p:cNvPr id="405" name="Google Shape;405;p56"/>
          <p:cNvSpPr txBox="1"/>
          <p:nvPr/>
        </p:nvSpPr>
        <p:spPr>
          <a:xfrm>
            <a:off x="5082075" y="2042050"/>
            <a:ext cx="3531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500" b="1"/>
              <a:t>Fótbolti</a:t>
            </a:r>
            <a:endParaRPr sz="4500" b="1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485B9B79-4DFD-F019-6622-2199CB35F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" name="Google Shape;410;p57"/>
          <p:cNvCxnSpPr/>
          <p:nvPr/>
        </p:nvCxnSpPr>
        <p:spPr>
          <a:xfrm>
            <a:off x="4564350" y="475950"/>
            <a:ext cx="15300" cy="4345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1" name="Google Shape;411;p57"/>
          <p:cNvSpPr txBox="1"/>
          <p:nvPr/>
        </p:nvSpPr>
        <p:spPr>
          <a:xfrm>
            <a:off x="506675" y="2042050"/>
            <a:ext cx="33318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500" b="1"/>
              <a:t>Borðspil</a:t>
            </a:r>
            <a:endParaRPr sz="4500" b="1"/>
          </a:p>
        </p:txBody>
      </p:sp>
      <p:sp>
        <p:nvSpPr>
          <p:cNvPr id="412" name="Google Shape;412;p57"/>
          <p:cNvSpPr txBox="1"/>
          <p:nvPr/>
        </p:nvSpPr>
        <p:spPr>
          <a:xfrm>
            <a:off x="5082075" y="2042050"/>
            <a:ext cx="3531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500" b="1"/>
              <a:t>Tölvuleikur</a:t>
            </a:r>
            <a:endParaRPr sz="4500" b="1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0880D6D0-491F-B8B7-F4AC-CC127E787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7" name="Google Shape;417;p58"/>
          <p:cNvCxnSpPr/>
          <p:nvPr/>
        </p:nvCxnSpPr>
        <p:spPr>
          <a:xfrm>
            <a:off x="4564350" y="475950"/>
            <a:ext cx="15300" cy="4345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8" name="Google Shape;418;p58"/>
          <p:cNvSpPr txBox="1"/>
          <p:nvPr/>
        </p:nvSpPr>
        <p:spPr>
          <a:xfrm>
            <a:off x="506675" y="2042050"/>
            <a:ext cx="33318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500" b="1"/>
              <a:t>Margir</a:t>
            </a:r>
            <a:endParaRPr sz="4500" b="1"/>
          </a:p>
        </p:txBody>
      </p:sp>
      <p:sp>
        <p:nvSpPr>
          <p:cNvPr id="419" name="Google Shape;419;p58"/>
          <p:cNvSpPr txBox="1"/>
          <p:nvPr/>
        </p:nvSpPr>
        <p:spPr>
          <a:xfrm>
            <a:off x="5082075" y="2042050"/>
            <a:ext cx="3531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500" b="1"/>
              <a:t>Fáir</a:t>
            </a:r>
            <a:endParaRPr sz="4500" b="1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710CBE31-AB8C-54D1-2356-F0346B121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Hönnunargallar</a:t>
            </a:r>
            <a:endParaRPr b="1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FC59EF2B-AF17-6544-EEE3-18DB1AB5E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4" name="Google Shape;424;p59"/>
          <p:cNvCxnSpPr/>
          <p:nvPr/>
        </p:nvCxnSpPr>
        <p:spPr>
          <a:xfrm>
            <a:off x="4564350" y="475950"/>
            <a:ext cx="15300" cy="4345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5" name="Google Shape;425;p59"/>
          <p:cNvSpPr txBox="1"/>
          <p:nvPr/>
        </p:nvSpPr>
        <p:spPr>
          <a:xfrm>
            <a:off x="506675" y="2042050"/>
            <a:ext cx="33318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500" b="1"/>
              <a:t>Love Island</a:t>
            </a:r>
            <a:endParaRPr sz="4500" b="1"/>
          </a:p>
        </p:txBody>
      </p:sp>
      <p:sp>
        <p:nvSpPr>
          <p:cNvPr id="426" name="Google Shape;426;p59"/>
          <p:cNvSpPr txBox="1"/>
          <p:nvPr/>
        </p:nvSpPr>
        <p:spPr>
          <a:xfrm>
            <a:off x="5082075" y="2042050"/>
            <a:ext cx="3531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500" b="1"/>
              <a:t>The Circle</a:t>
            </a:r>
            <a:endParaRPr sz="4500" b="1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9FD6499A-3355-AC6E-F9BA-72624474A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1" name="Google Shape;431;p60"/>
          <p:cNvCxnSpPr/>
          <p:nvPr/>
        </p:nvCxnSpPr>
        <p:spPr>
          <a:xfrm>
            <a:off x="4564350" y="475950"/>
            <a:ext cx="15300" cy="4345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2" name="Google Shape;432;p60"/>
          <p:cNvSpPr txBox="1"/>
          <p:nvPr/>
        </p:nvSpPr>
        <p:spPr>
          <a:xfrm>
            <a:off x="506675" y="2042050"/>
            <a:ext cx="33318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500" b="1"/>
              <a:t>Ball</a:t>
            </a:r>
            <a:endParaRPr sz="4500" b="1"/>
          </a:p>
        </p:txBody>
      </p:sp>
      <p:sp>
        <p:nvSpPr>
          <p:cNvPr id="433" name="Google Shape;433;p60"/>
          <p:cNvSpPr txBox="1"/>
          <p:nvPr/>
        </p:nvSpPr>
        <p:spPr>
          <a:xfrm>
            <a:off x="5082075" y="2042050"/>
            <a:ext cx="3531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500" b="1"/>
              <a:t>Kósýkvöld</a:t>
            </a:r>
            <a:endParaRPr sz="4500" b="1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9ACEFE00-B042-67CE-86FE-8FE110B2F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1"/>
          <p:cNvSpPr txBox="1">
            <a:spLocks noGrp="1"/>
          </p:cNvSpPr>
          <p:nvPr>
            <p:ph type="subTitle" idx="1"/>
          </p:nvPr>
        </p:nvSpPr>
        <p:spPr>
          <a:xfrm>
            <a:off x="925275" y="2311525"/>
            <a:ext cx="6906900" cy="12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Úr ólíkum áttum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9" name="Google Shape;439;p61"/>
          <p:cNvSpPr/>
          <p:nvPr/>
        </p:nvSpPr>
        <p:spPr>
          <a:xfrm rot="5400000">
            <a:off x="3536114" y="-828360"/>
            <a:ext cx="2136925" cy="7253946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1"/>
          <p:cNvSpPr/>
          <p:nvPr/>
        </p:nvSpPr>
        <p:spPr>
          <a:xfrm rot="-5400000">
            <a:off x="6274627" y="775678"/>
            <a:ext cx="2485056" cy="1520190"/>
          </a:xfrm>
          <a:prstGeom prst="flowChartExtra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9900"/>
              </a:highlight>
            </a:endParaRPr>
          </a:p>
        </p:txBody>
      </p:sp>
      <p:sp>
        <p:nvSpPr>
          <p:cNvPr id="441" name="Google Shape;441;p61"/>
          <p:cNvSpPr txBox="1"/>
          <p:nvPr/>
        </p:nvSpPr>
        <p:spPr>
          <a:xfrm rot="-2364850">
            <a:off x="6601231" y="596734"/>
            <a:ext cx="1405686" cy="44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1700" b="1" dirty="0"/>
              <a:t>Hugarflug</a:t>
            </a:r>
            <a:endParaRPr sz="1700" b="1" dirty="0"/>
          </a:p>
        </p:txBody>
      </p:sp>
      <p:pic>
        <p:nvPicPr>
          <p:cNvPr id="442" name="Google Shape;44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6416" y="1143868"/>
            <a:ext cx="880845" cy="93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7C238F5E-2DAE-9A50-83F1-2029FD310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7" name="Google Shape;447;p62"/>
          <p:cNvCxnSpPr/>
          <p:nvPr/>
        </p:nvCxnSpPr>
        <p:spPr>
          <a:xfrm>
            <a:off x="4564350" y="475950"/>
            <a:ext cx="15300" cy="4345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E0CABF8A-49A1-8F55-6A63-5AD3BFDBC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3"/>
          <p:cNvSpPr txBox="1">
            <a:spLocks noGrp="1"/>
          </p:cNvSpPr>
          <p:nvPr>
            <p:ph type="title"/>
          </p:nvPr>
        </p:nvSpPr>
        <p:spPr>
          <a:xfrm>
            <a:off x="311700" y="37387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Skrifaðu niður hluti/vörur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sem  hægt er að kaupa í Bónus</a:t>
            </a:r>
            <a:endParaRPr/>
          </a:p>
        </p:txBody>
      </p:sp>
      <p:pic>
        <p:nvPicPr>
          <p:cNvPr id="453" name="Google Shape;45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7960" y="639475"/>
            <a:ext cx="3028075" cy="241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2373123F-CB1D-8060-2199-63B48F819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64"/>
          <p:cNvCxnSpPr/>
          <p:nvPr/>
        </p:nvCxnSpPr>
        <p:spPr>
          <a:xfrm>
            <a:off x="4564350" y="475950"/>
            <a:ext cx="15300" cy="4345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9" name="Google Shape;459;p64"/>
          <p:cNvSpPr/>
          <p:nvPr/>
        </p:nvSpPr>
        <p:spPr>
          <a:xfrm>
            <a:off x="220075" y="391075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4"/>
          <p:cNvSpPr/>
          <p:nvPr/>
        </p:nvSpPr>
        <p:spPr>
          <a:xfrm>
            <a:off x="421975" y="810175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4"/>
          <p:cNvSpPr/>
          <p:nvPr/>
        </p:nvSpPr>
        <p:spPr>
          <a:xfrm>
            <a:off x="928675" y="1229275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4"/>
          <p:cNvSpPr/>
          <p:nvPr/>
        </p:nvSpPr>
        <p:spPr>
          <a:xfrm>
            <a:off x="814375" y="1800775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4"/>
          <p:cNvSpPr/>
          <p:nvPr/>
        </p:nvSpPr>
        <p:spPr>
          <a:xfrm>
            <a:off x="501750" y="3181900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4"/>
          <p:cNvSpPr/>
          <p:nvPr/>
        </p:nvSpPr>
        <p:spPr>
          <a:xfrm>
            <a:off x="1437325" y="962575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4"/>
          <p:cNvSpPr/>
          <p:nvPr/>
        </p:nvSpPr>
        <p:spPr>
          <a:xfrm>
            <a:off x="1227775" y="2279650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4"/>
          <p:cNvSpPr/>
          <p:nvPr/>
        </p:nvSpPr>
        <p:spPr>
          <a:xfrm>
            <a:off x="1887750" y="1724575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4"/>
          <p:cNvSpPr/>
          <p:nvPr/>
        </p:nvSpPr>
        <p:spPr>
          <a:xfrm>
            <a:off x="2147875" y="2869025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4"/>
          <p:cNvSpPr/>
          <p:nvPr/>
        </p:nvSpPr>
        <p:spPr>
          <a:xfrm>
            <a:off x="1488775" y="309625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4"/>
          <p:cNvSpPr/>
          <p:nvPr/>
        </p:nvSpPr>
        <p:spPr>
          <a:xfrm>
            <a:off x="3250625" y="337875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4"/>
          <p:cNvSpPr/>
          <p:nvPr/>
        </p:nvSpPr>
        <p:spPr>
          <a:xfrm>
            <a:off x="2743925" y="2029375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4"/>
          <p:cNvSpPr/>
          <p:nvPr/>
        </p:nvSpPr>
        <p:spPr>
          <a:xfrm>
            <a:off x="3160950" y="3327650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4"/>
          <p:cNvSpPr/>
          <p:nvPr/>
        </p:nvSpPr>
        <p:spPr>
          <a:xfrm>
            <a:off x="307675" y="2391325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4"/>
          <p:cNvSpPr/>
          <p:nvPr/>
        </p:nvSpPr>
        <p:spPr>
          <a:xfrm>
            <a:off x="2147875" y="723500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4"/>
          <p:cNvSpPr/>
          <p:nvPr/>
        </p:nvSpPr>
        <p:spPr>
          <a:xfrm>
            <a:off x="2950363" y="1229275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4"/>
          <p:cNvSpPr/>
          <p:nvPr/>
        </p:nvSpPr>
        <p:spPr>
          <a:xfrm>
            <a:off x="3667650" y="3279475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4"/>
          <p:cNvSpPr/>
          <p:nvPr/>
        </p:nvSpPr>
        <p:spPr>
          <a:xfrm>
            <a:off x="1538275" y="3139513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4"/>
          <p:cNvSpPr/>
          <p:nvPr/>
        </p:nvSpPr>
        <p:spPr>
          <a:xfrm>
            <a:off x="3584275" y="2181775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4"/>
          <p:cNvSpPr/>
          <p:nvPr/>
        </p:nvSpPr>
        <p:spPr>
          <a:xfrm>
            <a:off x="2809325" y="4249650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4"/>
          <p:cNvSpPr/>
          <p:nvPr/>
        </p:nvSpPr>
        <p:spPr>
          <a:xfrm>
            <a:off x="1793575" y="4249650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4"/>
          <p:cNvSpPr/>
          <p:nvPr/>
        </p:nvSpPr>
        <p:spPr>
          <a:xfrm>
            <a:off x="574375" y="3972475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DE8C9796-0348-BE85-B1B2-3D2836C5B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5"/>
          <p:cNvSpPr txBox="1">
            <a:spLocks noGrp="1"/>
          </p:cNvSpPr>
          <p:nvPr>
            <p:ph type="title"/>
          </p:nvPr>
        </p:nvSpPr>
        <p:spPr>
          <a:xfrm>
            <a:off x="311700" y="37387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Skrifaðu niður orð sem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lýsa góðri manneskju</a:t>
            </a:r>
            <a:endParaRPr/>
          </a:p>
        </p:txBody>
      </p:sp>
      <p:pic>
        <p:nvPicPr>
          <p:cNvPr id="486" name="Google Shape;48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7960" y="639475"/>
            <a:ext cx="3028075" cy="2418925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65"/>
          <p:cNvSpPr/>
          <p:nvPr/>
        </p:nvSpPr>
        <p:spPr>
          <a:xfrm flipH="1">
            <a:off x="652675" y="779325"/>
            <a:ext cx="2337900" cy="1792500"/>
          </a:xfrm>
          <a:prstGeom prst="wedgeEllipseCallout">
            <a:avLst>
              <a:gd name="adj1" fmla="val -55002"/>
              <a:gd name="adj2" fmla="val 29344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65"/>
          <p:cNvSpPr txBox="1"/>
          <p:nvPr/>
        </p:nvSpPr>
        <p:spPr>
          <a:xfrm>
            <a:off x="993625" y="1149500"/>
            <a:ext cx="1607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2000"/>
              <a:t>Skemmtilegt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2000"/>
              <a:t>Afslappaður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2000"/>
              <a:t>Glöð</a:t>
            </a:r>
            <a:endParaRPr sz="2000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4408F2E6-4C9A-2580-16D6-768AF2DED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3" name="Google Shape;493;p66"/>
          <p:cNvCxnSpPr/>
          <p:nvPr/>
        </p:nvCxnSpPr>
        <p:spPr>
          <a:xfrm>
            <a:off x="4564350" y="475950"/>
            <a:ext cx="15300" cy="4345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4" name="Google Shape;494;p66"/>
          <p:cNvSpPr/>
          <p:nvPr/>
        </p:nvSpPr>
        <p:spPr>
          <a:xfrm>
            <a:off x="220075" y="391075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66"/>
          <p:cNvSpPr/>
          <p:nvPr/>
        </p:nvSpPr>
        <p:spPr>
          <a:xfrm>
            <a:off x="421975" y="810175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66"/>
          <p:cNvSpPr/>
          <p:nvPr/>
        </p:nvSpPr>
        <p:spPr>
          <a:xfrm>
            <a:off x="928675" y="1229275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66"/>
          <p:cNvSpPr/>
          <p:nvPr/>
        </p:nvSpPr>
        <p:spPr>
          <a:xfrm>
            <a:off x="814375" y="1800775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66"/>
          <p:cNvSpPr/>
          <p:nvPr/>
        </p:nvSpPr>
        <p:spPr>
          <a:xfrm>
            <a:off x="501750" y="3181900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66"/>
          <p:cNvSpPr/>
          <p:nvPr/>
        </p:nvSpPr>
        <p:spPr>
          <a:xfrm>
            <a:off x="1437325" y="962575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66"/>
          <p:cNvSpPr/>
          <p:nvPr/>
        </p:nvSpPr>
        <p:spPr>
          <a:xfrm>
            <a:off x="1227775" y="2279650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6"/>
          <p:cNvSpPr/>
          <p:nvPr/>
        </p:nvSpPr>
        <p:spPr>
          <a:xfrm>
            <a:off x="1887750" y="1724575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6"/>
          <p:cNvSpPr/>
          <p:nvPr/>
        </p:nvSpPr>
        <p:spPr>
          <a:xfrm>
            <a:off x="2147875" y="2869025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6"/>
          <p:cNvSpPr/>
          <p:nvPr/>
        </p:nvSpPr>
        <p:spPr>
          <a:xfrm>
            <a:off x="1488775" y="309625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66"/>
          <p:cNvSpPr/>
          <p:nvPr/>
        </p:nvSpPr>
        <p:spPr>
          <a:xfrm>
            <a:off x="3250625" y="337875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66"/>
          <p:cNvSpPr/>
          <p:nvPr/>
        </p:nvSpPr>
        <p:spPr>
          <a:xfrm>
            <a:off x="2743925" y="2029375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66"/>
          <p:cNvSpPr/>
          <p:nvPr/>
        </p:nvSpPr>
        <p:spPr>
          <a:xfrm>
            <a:off x="3160950" y="3327650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66"/>
          <p:cNvSpPr/>
          <p:nvPr/>
        </p:nvSpPr>
        <p:spPr>
          <a:xfrm>
            <a:off x="307675" y="2391325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66"/>
          <p:cNvSpPr/>
          <p:nvPr/>
        </p:nvSpPr>
        <p:spPr>
          <a:xfrm>
            <a:off x="2147875" y="723500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66"/>
          <p:cNvSpPr/>
          <p:nvPr/>
        </p:nvSpPr>
        <p:spPr>
          <a:xfrm>
            <a:off x="2950363" y="1229275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66"/>
          <p:cNvSpPr/>
          <p:nvPr/>
        </p:nvSpPr>
        <p:spPr>
          <a:xfrm>
            <a:off x="3667650" y="3279475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66"/>
          <p:cNvSpPr/>
          <p:nvPr/>
        </p:nvSpPr>
        <p:spPr>
          <a:xfrm>
            <a:off x="1538275" y="3139513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66"/>
          <p:cNvSpPr/>
          <p:nvPr/>
        </p:nvSpPr>
        <p:spPr>
          <a:xfrm>
            <a:off x="3584275" y="2181775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66"/>
          <p:cNvSpPr/>
          <p:nvPr/>
        </p:nvSpPr>
        <p:spPr>
          <a:xfrm>
            <a:off x="2809325" y="4249650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66"/>
          <p:cNvSpPr/>
          <p:nvPr/>
        </p:nvSpPr>
        <p:spPr>
          <a:xfrm>
            <a:off x="1793575" y="4249650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66"/>
          <p:cNvSpPr/>
          <p:nvPr/>
        </p:nvSpPr>
        <p:spPr>
          <a:xfrm>
            <a:off x="574375" y="3972475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66"/>
          <p:cNvSpPr/>
          <p:nvPr/>
        </p:nvSpPr>
        <p:spPr>
          <a:xfrm flipH="1">
            <a:off x="8029300" y="893338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66"/>
          <p:cNvSpPr/>
          <p:nvPr/>
        </p:nvSpPr>
        <p:spPr>
          <a:xfrm flipH="1">
            <a:off x="7522600" y="1312438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66"/>
          <p:cNvSpPr/>
          <p:nvPr/>
        </p:nvSpPr>
        <p:spPr>
          <a:xfrm flipH="1">
            <a:off x="7126463" y="3279463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66"/>
          <p:cNvSpPr/>
          <p:nvPr/>
        </p:nvSpPr>
        <p:spPr>
          <a:xfrm flipH="1">
            <a:off x="7949525" y="3265063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66"/>
          <p:cNvSpPr/>
          <p:nvPr/>
        </p:nvSpPr>
        <p:spPr>
          <a:xfrm flipH="1">
            <a:off x="7013950" y="1045738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66"/>
          <p:cNvSpPr/>
          <p:nvPr/>
        </p:nvSpPr>
        <p:spPr>
          <a:xfrm flipH="1">
            <a:off x="7223500" y="2362813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66"/>
          <p:cNvSpPr/>
          <p:nvPr/>
        </p:nvSpPr>
        <p:spPr>
          <a:xfrm flipH="1">
            <a:off x="6563525" y="1807738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66"/>
          <p:cNvSpPr/>
          <p:nvPr/>
        </p:nvSpPr>
        <p:spPr>
          <a:xfrm flipH="1">
            <a:off x="6303400" y="2952188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66"/>
          <p:cNvSpPr/>
          <p:nvPr/>
        </p:nvSpPr>
        <p:spPr>
          <a:xfrm flipH="1">
            <a:off x="6962500" y="392788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66"/>
          <p:cNvSpPr/>
          <p:nvPr/>
        </p:nvSpPr>
        <p:spPr>
          <a:xfrm flipH="1">
            <a:off x="5200650" y="421038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66"/>
          <p:cNvSpPr/>
          <p:nvPr/>
        </p:nvSpPr>
        <p:spPr>
          <a:xfrm flipH="1">
            <a:off x="5707350" y="2112538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66"/>
          <p:cNvSpPr/>
          <p:nvPr/>
        </p:nvSpPr>
        <p:spPr>
          <a:xfrm flipH="1">
            <a:off x="6051125" y="1045738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66"/>
          <p:cNvSpPr/>
          <p:nvPr/>
        </p:nvSpPr>
        <p:spPr>
          <a:xfrm flipH="1">
            <a:off x="8143600" y="2474488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66"/>
          <p:cNvSpPr/>
          <p:nvPr/>
        </p:nvSpPr>
        <p:spPr>
          <a:xfrm flipH="1">
            <a:off x="4912400" y="1167238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66"/>
          <p:cNvSpPr/>
          <p:nvPr/>
        </p:nvSpPr>
        <p:spPr>
          <a:xfrm flipH="1">
            <a:off x="5500913" y="1312438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66"/>
          <p:cNvSpPr/>
          <p:nvPr/>
        </p:nvSpPr>
        <p:spPr>
          <a:xfrm flipH="1">
            <a:off x="4783625" y="3362638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66"/>
          <p:cNvSpPr/>
          <p:nvPr/>
        </p:nvSpPr>
        <p:spPr>
          <a:xfrm flipH="1">
            <a:off x="5808588" y="3279475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66"/>
          <p:cNvSpPr/>
          <p:nvPr/>
        </p:nvSpPr>
        <p:spPr>
          <a:xfrm flipH="1">
            <a:off x="4867000" y="2264938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66"/>
          <p:cNvSpPr/>
          <p:nvPr/>
        </p:nvSpPr>
        <p:spPr>
          <a:xfrm flipH="1">
            <a:off x="5641950" y="4332813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66"/>
          <p:cNvSpPr/>
          <p:nvPr/>
        </p:nvSpPr>
        <p:spPr>
          <a:xfrm flipH="1">
            <a:off x="6657700" y="4332813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6"/>
          <p:cNvSpPr/>
          <p:nvPr/>
        </p:nvSpPr>
        <p:spPr>
          <a:xfrm flipH="1">
            <a:off x="7876900" y="4055638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7AA49FF5-C351-0034-62D4-49ED5E5C3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7"/>
          <p:cNvSpPr txBox="1">
            <a:spLocks noGrp="1"/>
          </p:cNvSpPr>
          <p:nvPr>
            <p:ph type="title"/>
          </p:nvPr>
        </p:nvSpPr>
        <p:spPr>
          <a:xfrm>
            <a:off x="311700" y="37387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Sameinaðu miða til að búa til nýja vöru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sem er hægt að kaupa í Bónus</a:t>
            </a:r>
            <a:endParaRPr/>
          </a:p>
        </p:txBody>
      </p:sp>
      <p:pic>
        <p:nvPicPr>
          <p:cNvPr id="543" name="Google Shape;54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7960" y="639475"/>
            <a:ext cx="3028075" cy="241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70020563-95D3-29AE-BC22-60286BF33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8"/>
          <p:cNvSpPr txBox="1">
            <a:spLocks noGrp="1"/>
          </p:cNvSpPr>
          <p:nvPr>
            <p:ph type="subTitle" idx="1"/>
          </p:nvPr>
        </p:nvSpPr>
        <p:spPr>
          <a:xfrm>
            <a:off x="1118550" y="2289629"/>
            <a:ext cx="6906900" cy="1187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Hugstormun með myndum</a:t>
            </a:r>
            <a:endParaRPr sz="3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9" name="Google Shape;549;p68"/>
          <p:cNvSpPr/>
          <p:nvPr/>
        </p:nvSpPr>
        <p:spPr>
          <a:xfrm rot="5400000">
            <a:off x="3536114" y="-828360"/>
            <a:ext cx="2136925" cy="7253946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8"/>
          <p:cNvSpPr/>
          <p:nvPr/>
        </p:nvSpPr>
        <p:spPr>
          <a:xfrm rot="-5400000">
            <a:off x="6310341" y="775678"/>
            <a:ext cx="2485056" cy="1520190"/>
          </a:xfrm>
          <a:prstGeom prst="flowChartExtra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9900"/>
              </a:highlight>
            </a:endParaRPr>
          </a:p>
        </p:txBody>
      </p:sp>
      <p:sp>
        <p:nvSpPr>
          <p:cNvPr id="551" name="Google Shape;551;p68"/>
          <p:cNvSpPr txBox="1"/>
          <p:nvPr/>
        </p:nvSpPr>
        <p:spPr>
          <a:xfrm rot="-2364850">
            <a:off x="6636945" y="596734"/>
            <a:ext cx="1405686" cy="44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1700" b="1" dirty="0"/>
              <a:t>Hugarflug</a:t>
            </a:r>
            <a:endParaRPr sz="1700" b="1" dirty="0"/>
          </a:p>
        </p:txBody>
      </p:sp>
      <p:pic>
        <p:nvPicPr>
          <p:cNvPr id="552" name="Google Shape;55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2130" y="1143868"/>
            <a:ext cx="880845" cy="93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52155BE5-A605-2343-51D2-68607ADC9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3" descr="reiðhjólastígur.im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5000" y="0"/>
            <a:ext cx="10083650" cy="510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 txBox="1"/>
          <p:nvPr/>
        </p:nvSpPr>
        <p:spPr>
          <a:xfrm>
            <a:off x="1629775" y="4582800"/>
            <a:ext cx="235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600">
                <a:solidFill>
                  <a:schemeClr val="lt1"/>
                </a:solidFill>
              </a:rPr>
              <a:t>https://pbs.twimg.com/media/CpCSG7FUIAAFfVB?format=jpg&amp;name=900x900</a:t>
            </a:r>
            <a:endParaRPr sz="600">
              <a:solidFill>
                <a:schemeClr val="lt1"/>
              </a:solidFill>
            </a:endParaRPr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18ECA86E-DB97-A1C9-AE48-C0E2E790E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438" y="76200"/>
            <a:ext cx="7029133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675" y="76200"/>
            <a:ext cx="6908662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A6D7D832-99CE-6387-FC1B-065FEFED4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863" y="76200"/>
            <a:ext cx="705027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DB7154B0-770C-98E9-FBEC-6FCA65013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738" y="76200"/>
            <a:ext cx="6940533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6C205C3C-B8FB-AF01-9992-04117C776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425" y="0"/>
            <a:ext cx="7051139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CD3347F6-7353-E461-53E5-02B20DA54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1525" y="127588"/>
            <a:ext cx="6840950" cy="488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6D341A78-ADF0-D6BC-E4D4-D72AADA54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150" y="152400"/>
            <a:ext cx="6667697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12122383-FD35-AEE7-3A13-C82FDA49E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638" y="131000"/>
            <a:ext cx="6750725" cy="48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35241EAF-7276-FC93-9EA8-F70DF89B8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7"/>
          <p:cNvSpPr txBox="1">
            <a:spLocks noGrp="1"/>
          </p:cNvSpPr>
          <p:nvPr>
            <p:ph type="subTitle" idx="1"/>
          </p:nvPr>
        </p:nvSpPr>
        <p:spPr>
          <a:xfrm>
            <a:off x="1042350" y="2321550"/>
            <a:ext cx="6906900" cy="12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Crazy 8s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8" name="Google Shape;598;p77"/>
          <p:cNvSpPr/>
          <p:nvPr/>
        </p:nvSpPr>
        <p:spPr>
          <a:xfrm rot="5400000">
            <a:off x="3536114" y="-828360"/>
            <a:ext cx="2136925" cy="7253946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77"/>
          <p:cNvSpPr/>
          <p:nvPr/>
        </p:nvSpPr>
        <p:spPr>
          <a:xfrm rot="-5400000">
            <a:off x="6288908" y="775678"/>
            <a:ext cx="2485056" cy="1520190"/>
          </a:xfrm>
          <a:prstGeom prst="flowChartExtra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9900"/>
              </a:highlight>
            </a:endParaRPr>
          </a:p>
        </p:txBody>
      </p:sp>
      <p:sp>
        <p:nvSpPr>
          <p:cNvPr id="600" name="Google Shape;600;p77"/>
          <p:cNvSpPr txBox="1"/>
          <p:nvPr/>
        </p:nvSpPr>
        <p:spPr>
          <a:xfrm rot="-2364850">
            <a:off x="6615512" y="596734"/>
            <a:ext cx="1405686" cy="44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1700" b="1" dirty="0"/>
              <a:t>Hugarflug</a:t>
            </a:r>
            <a:endParaRPr sz="1700" b="1" dirty="0"/>
          </a:p>
        </p:txBody>
      </p:sp>
      <p:pic>
        <p:nvPicPr>
          <p:cNvPr id="601" name="Google Shape;601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697" y="1143868"/>
            <a:ext cx="880845" cy="93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B450B4FE-5E94-BE30-F381-D14083DA2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6" name="Google Shape;606;p78"/>
          <p:cNvGraphicFramePr/>
          <p:nvPr/>
        </p:nvGraphicFramePr>
        <p:xfrm>
          <a:off x="489800" y="588300"/>
          <a:ext cx="8320300" cy="4239700"/>
        </p:xfrm>
        <a:graphic>
          <a:graphicData uri="http://schemas.openxmlformats.org/drawingml/2006/table">
            <a:tbl>
              <a:tblPr>
                <a:noFill/>
                <a:tableStyleId>{91C1E6D6-A0AE-499B-BFC5-3D73124C4582}</a:tableStyleId>
              </a:tblPr>
              <a:tblGrid>
                <a:gridCol w="208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07" name="Google Shape;607;p78"/>
          <p:cNvSpPr txBox="1"/>
          <p:nvPr/>
        </p:nvSpPr>
        <p:spPr>
          <a:xfrm>
            <a:off x="4512174" y="188100"/>
            <a:ext cx="392645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 dirty="0"/>
              <a:t>Ein hugmynd á einni mínútu</a:t>
            </a:r>
            <a:endParaRPr b="1" dirty="0"/>
          </a:p>
        </p:txBody>
      </p:sp>
      <p:sp>
        <p:nvSpPr>
          <p:cNvPr id="608" name="Google Shape;608;p78"/>
          <p:cNvSpPr txBox="1"/>
          <p:nvPr/>
        </p:nvSpPr>
        <p:spPr>
          <a:xfrm>
            <a:off x="52605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1</a:t>
            </a:r>
            <a:endParaRPr b="1"/>
          </a:p>
        </p:txBody>
      </p:sp>
      <p:sp>
        <p:nvSpPr>
          <p:cNvPr id="609" name="Google Shape;609;p78"/>
          <p:cNvSpPr txBox="1"/>
          <p:nvPr/>
        </p:nvSpPr>
        <p:spPr>
          <a:xfrm>
            <a:off x="261700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2</a:t>
            </a:r>
            <a:endParaRPr b="1"/>
          </a:p>
        </p:txBody>
      </p:sp>
      <p:sp>
        <p:nvSpPr>
          <p:cNvPr id="610" name="Google Shape;610;p78"/>
          <p:cNvSpPr txBox="1"/>
          <p:nvPr/>
        </p:nvSpPr>
        <p:spPr>
          <a:xfrm>
            <a:off x="470795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3</a:t>
            </a:r>
            <a:endParaRPr b="1"/>
          </a:p>
        </p:txBody>
      </p:sp>
      <p:sp>
        <p:nvSpPr>
          <p:cNvPr id="611" name="Google Shape;611;p78"/>
          <p:cNvSpPr txBox="1"/>
          <p:nvPr/>
        </p:nvSpPr>
        <p:spPr>
          <a:xfrm>
            <a:off x="679890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4</a:t>
            </a:r>
            <a:endParaRPr b="1"/>
          </a:p>
        </p:txBody>
      </p:sp>
      <p:sp>
        <p:nvSpPr>
          <p:cNvPr id="612" name="Google Shape;612;p78"/>
          <p:cNvSpPr txBox="1"/>
          <p:nvPr/>
        </p:nvSpPr>
        <p:spPr>
          <a:xfrm>
            <a:off x="52605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5</a:t>
            </a:r>
            <a:endParaRPr b="1"/>
          </a:p>
        </p:txBody>
      </p:sp>
      <p:sp>
        <p:nvSpPr>
          <p:cNvPr id="613" name="Google Shape;613;p78"/>
          <p:cNvSpPr txBox="1"/>
          <p:nvPr/>
        </p:nvSpPr>
        <p:spPr>
          <a:xfrm>
            <a:off x="261700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6</a:t>
            </a:r>
            <a:endParaRPr b="1"/>
          </a:p>
        </p:txBody>
      </p:sp>
      <p:sp>
        <p:nvSpPr>
          <p:cNvPr id="614" name="Google Shape;614;p78"/>
          <p:cNvSpPr txBox="1"/>
          <p:nvPr/>
        </p:nvSpPr>
        <p:spPr>
          <a:xfrm>
            <a:off x="464995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7</a:t>
            </a:r>
            <a:endParaRPr b="1"/>
          </a:p>
        </p:txBody>
      </p:sp>
      <p:sp>
        <p:nvSpPr>
          <p:cNvPr id="615" name="Google Shape;615;p78"/>
          <p:cNvSpPr txBox="1"/>
          <p:nvPr/>
        </p:nvSpPr>
        <p:spPr>
          <a:xfrm>
            <a:off x="6730025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8</a:t>
            </a:r>
            <a:endParaRPr b="1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546B7F96-C97A-FFD0-720C-3B8A03E66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/>
        </p:nvSpPr>
        <p:spPr>
          <a:xfrm>
            <a:off x="216825" y="4560375"/>
            <a:ext cx="225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600"/>
              <a:t>https://img.buzzfeed.com/buzzfeed-static/static/2018-09/6/17/asset/buzzfeed-prod-web-02/sub-buzz-5809-1536271060-3.png?downsize=900:*&amp;output-format=auto&amp;output-quality=auto</a:t>
            </a:r>
            <a:endParaRPr sz="600"/>
          </a:p>
        </p:txBody>
      </p:sp>
      <p:pic>
        <p:nvPicPr>
          <p:cNvPr id="207" name="Google Shape;20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625" y="152400"/>
            <a:ext cx="3817292" cy="4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C2EF1086-A926-E505-028F-A03F36906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0" name="Google Shape;620;p79"/>
          <p:cNvGraphicFramePr/>
          <p:nvPr/>
        </p:nvGraphicFramePr>
        <p:xfrm>
          <a:off x="489800" y="588300"/>
          <a:ext cx="8320300" cy="4239700"/>
        </p:xfrm>
        <a:graphic>
          <a:graphicData uri="http://schemas.openxmlformats.org/drawingml/2006/table">
            <a:tbl>
              <a:tblPr>
                <a:noFill/>
                <a:tableStyleId>{91C1E6D6-A0AE-499B-BFC5-3D73124C4582}</a:tableStyleId>
              </a:tblPr>
              <a:tblGrid>
                <a:gridCol w="208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1" name="Google Shape;621;p79"/>
          <p:cNvSpPr txBox="1"/>
          <p:nvPr/>
        </p:nvSpPr>
        <p:spPr>
          <a:xfrm>
            <a:off x="4970154" y="188100"/>
            <a:ext cx="360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 dirty="0"/>
              <a:t>Ein hugmynd á einni mínútu</a:t>
            </a:r>
            <a:endParaRPr b="1" dirty="0"/>
          </a:p>
        </p:txBody>
      </p:sp>
      <p:sp>
        <p:nvSpPr>
          <p:cNvPr id="622" name="Google Shape;622;p79"/>
          <p:cNvSpPr txBox="1"/>
          <p:nvPr/>
        </p:nvSpPr>
        <p:spPr>
          <a:xfrm>
            <a:off x="52605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1</a:t>
            </a:r>
            <a:endParaRPr b="1"/>
          </a:p>
        </p:txBody>
      </p:sp>
      <p:sp>
        <p:nvSpPr>
          <p:cNvPr id="623" name="Google Shape;623;p79"/>
          <p:cNvSpPr txBox="1"/>
          <p:nvPr/>
        </p:nvSpPr>
        <p:spPr>
          <a:xfrm>
            <a:off x="261700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2</a:t>
            </a:r>
            <a:endParaRPr b="1"/>
          </a:p>
        </p:txBody>
      </p:sp>
      <p:sp>
        <p:nvSpPr>
          <p:cNvPr id="624" name="Google Shape;624;p79"/>
          <p:cNvSpPr txBox="1"/>
          <p:nvPr/>
        </p:nvSpPr>
        <p:spPr>
          <a:xfrm>
            <a:off x="470795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3</a:t>
            </a:r>
            <a:endParaRPr b="1"/>
          </a:p>
        </p:txBody>
      </p:sp>
      <p:sp>
        <p:nvSpPr>
          <p:cNvPr id="625" name="Google Shape;625;p79"/>
          <p:cNvSpPr txBox="1"/>
          <p:nvPr/>
        </p:nvSpPr>
        <p:spPr>
          <a:xfrm>
            <a:off x="679890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4</a:t>
            </a:r>
            <a:endParaRPr b="1"/>
          </a:p>
        </p:txBody>
      </p:sp>
      <p:sp>
        <p:nvSpPr>
          <p:cNvPr id="626" name="Google Shape;626;p79"/>
          <p:cNvSpPr txBox="1"/>
          <p:nvPr/>
        </p:nvSpPr>
        <p:spPr>
          <a:xfrm>
            <a:off x="52605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5</a:t>
            </a:r>
            <a:endParaRPr b="1"/>
          </a:p>
        </p:txBody>
      </p:sp>
      <p:sp>
        <p:nvSpPr>
          <p:cNvPr id="627" name="Google Shape;627;p79"/>
          <p:cNvSpPr txBox="1"/>
          <p:nvPr/>
        </p:nvSpPr>
        <p:spPr>
          <a:xfrm>
            <a:off x="261700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6</a:t>
            </a:r>
            <a:endParaRPr b="1"/>
          </a:p>
        </p:txBody>
      </p:sp>
      <p:sp>
        <p:nvSpPr>
          <p:cNvPr id="628" name="Google Shape;628;p79"/>
          <p:cNvSpPr txBox="1"/>
          <p:nvPr/>
        </p:nvSpPr>
        <p:spPr>
          <a:xfrm>
            <a:off x="464995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7</a:t>
            </a:r>
            <a:endParaRPr b="1"/>
          </a:p>
        </p:txBody>
      </p:sp>
      <p:sp>
        <p:nvSpPr>
          <p:cNvPr id="629" name="Google Shape;629;p79"/>
          <p:cNvSpPr txBox="1"/>
          <p:nvPr/>
        </p:nvSpPr>
        <p:spPr>
          <a:xfrm>
            <a:off x="6730025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8</a:t>
            </a:r>
            <a:endParaRPr b="1"/>
          </a:p>
        </p:txBody>
      </p:sp>
      <p:sp>
        <p:nvSpPr>
          <p:cNvPr id="630" name="Google Shape;630;p79"/>
          <p:cNvSpPr/>
          <p:nvPr/>
        </p:nvSpPr>
        <p:spPr>
          <a:xfrm>
            <a:off x="2055450" y="1334575"/>
            <a:ext cx="5435700" cy="268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79"/>
          <p:cNvSpPr txBox="1"/>
          <p:nvPr/>
        </p:nvSpPr>
        <p:spPr>
          <a:xfrm rot="540180">
            <a:off x="5005475" y="1763792"/>
            <a:ext cx="1765653" cy="954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5000" b="1"/>
              <a:t>Orð</a:t>
            </a:r>
            <a:endParaRPr sz="5000" b="1"/>
          </a:p>
        </p:txBody>
      </p:sp>
      <p:sp>
        <p:nvSpPr>
          <p:cNvPr id="632" name="Google Shape;632;p79"/>
          <p:cNvSpPr txBox="1"/>
          <p:nvPr/>
        </p:nvSpPr>
        <p:spPr>
          <a:xfrm rot="-682220">
            <a:off x="2467804" y="2431160"/>
            <a:ext cx="3125544" cy="95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5000" b="1"/>
              <a:t>Teikning</a:t>
            </a:r>
            <a:endParaRPr sz="5000" b="1"/>
          </a:p>
        </p:txBody>
      </p:sp>
      <p:sp>
        <p:nvSpPr>
          <p:cNvPr id="633" name="Google Shape;633;p79"/>
          <p:cNvSpPr txBox="1"/>
          <p:nvPr/>
        </p:nvSpPr>
        <p:spPr>
          <a:xfrm rot="540455">
            <a:off x="5151147" y="2860367"/>
            <a:ext cx="2019607" cy="954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5000" b="1"/>
              <a:t>Texti</a:t>
            </a:r>
            <a:endParaRPr sz="5000" b="1"/>
          </a:p>
        </p:txBody>
      </p:sp>
      <p:sp>
        <p:nvSpPr>
          <p:cNvPr id="634" name="Google Shape;634;p79"/>
          <p:cNvSpPr txBox="1"/>
          <p:nvPr/>
        </p:nvSpPr>
        <p:spPr>
          <a:xfrm rot="-682342">
            <a:off x="3132771" y="1490276"/>
            <a:ext cx="1673558" cy="95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5000" b="1"/>
              <a:t>Tákn</a:t>
            </a:r>
            <a:endParaRPr sz="5000" b="1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C5EE7F9B-F4EB-4732-DD2D-2F17FC50A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9" name="Google Shape;639;p80"/>
          <p:cNvGraphicFramePr/>
          <p:nvPr/>
        </p:nvGraphicFramePr>
        <p:xfrm>
          <a:off x="489800" y="588300"/>
          <a:ext cx="8320300" cy="4239700"/>
        </p:xfrm>
        <a:graphic>
          <a:graphicData uri="http://schemas.openxmlformats.org/drawingml/2006/table">
            <a:tbl>
              <a:tblPr>
                <a:noFill/>
                <a:tableStyleId>{91C1E6D6-A0AE-499B-BFC5-3D73124C4582}</a:tableStyleId>
              </a:tblPr>
              <a:tblGrid>
                <a:gridCol w="208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0" name="Google Shape;640;p80"/>
          <p:cNvSpPr txBox="1"/>
          <p:nvPr/>
        </p:nvSpPr>
        <p:spPr>
          <a:xfrm>
            <a:off x="4841567" y="188100"/>
            <a:ext cx="360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 dirty="0"/>
              <a:t>Ein hugmynd á einni mínútu</a:t>
            </a:r>
            <a:endParaRPr b="1" dirty="0"/>
          </a:p>
        </p:txBody>
      </p:sp>
      <p:sp>
        <p:nvSpPr>
          <p:cNvPr id="641" name="Google Shape;641;p80"/>
          <p:cNvSpPr txBox="1"/>
          <p:nvPr/>
        </p:nvSpPr>
        <p:spPr>
          <a:xfrm>
            <a:off x="52605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1</a:t>
            </a:r>
            <a:endParaRPr b="1"/>
          </a:p>
        </p:txBody>
      </p:sp>
      <p:sp>
        <p:nvSpPr>
          <p:cNvPr id="642" name="Google Shape;642;p80"/>
          <p:cNvSpPr txBox="1"/>
          <p:nvPr/>
        </p:nvSpPr>
        <p:spPr>
          <a:xfrm>
            <a:off x="261700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2</a:t>
            </a:r>
            <a:endParaRPr b="1"/>
          </a:p>
        </p:txBody>
      </p:sp>
      <p:sp>
        <p:nvSpPr>
          <p:cNvPr id="643" name="Google Shape;643;p80"/>
          <p:cNvSpPr txBox="1"/>
          <p:nvPr/>
        </p:nvSpPr>
        <p:spPr>
          <a:xfrm>
            <a:off x="470795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3</a:t>
            </a:r>
            <a:endParaRPr b="1"/>
          </a:p>
        </p:txBody>
      </p:sp>
      <p:sp>
        <p:nvSpPr>
          <p:cNvPr id="644" name="Google Shape;644;p80"/>
          <p:cNvSpPr txBox="1"/>
          <p:nvPr/>
        </p:nvSpPr>
        <p:spPr>
          <a:xfrm>
            <a:off x="679890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4</a:t>
            </a:r>
            <a:endParaRPr b="1"/>
          </a:p>
        </p:txBody>
      </p:sp>
      <p:sp>
        <p:nvSpPr>
          <p:cNvPr id="645" name="Google Shape;645;p80"/>
          <p:cNvSpPr txBox="1"/>
          <p:nvPr/>
        </p:nvSpPr>
        <p:spPr>
          <a:xfrm>
            <a:off x="52605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5</a:t>
            </a:r>
            <a:endParaRPr b="1"/>
          </a:p>
        </p:txBody>
      </p:sp>
      <p:sp>
        <p:nvSpPr>
          <p:cNvPr id="646" name="Google Shape;646;p80"/>
          <p:cNvSpPr txBox="1"/>
          <p:nvPr/>
        </p:nvSpPr>
        <p:spPr>
          <a:xfrm>
            <a:off x="261700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6</a:t>
            </a:r>
            <a:endParaRPr b="1"/>
          </a:p>
        </p:txBody>
      </p:sp>
      <p:sp>
        <p:nvSpPr>
          <p:cNvPr id="647" name="Google Shape;647;p80"/>
          <p:cNvSpPr txBox="1"/>
          <p:nvPr/>
        </p:nvSpPr>
        <p:spPr>
          <a:xfrm>
            <a:off x="464995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7</a:t>
            </a:r>
            <a:endParaRPr b="1"/>
          </a:p>
        </p:txBody>
      </p:sp>
      <p:sp>
        <p:nvSpPr>
          <p:cNvPr id="648" name="Google Shape;648;p80"/>
          <p:cNvSpPr txBox="1"/>
          <p:nvPr/>
        </p:nvSpPr>
        <p:spPr>
          <a:xfrm>
            <a:off x="6730025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8</a:t>
            </a:r>
            <a:endParaRPr b="1"/>
          </a:p>
        </p:txBody>
      </p:sp>
      <p:sp>
        <p:nvSpPr>
          <p:cNvPr id="649" name="Google Shape;649;p80"/>
          <p:cNvSpPr/>
          <p:nvPr/>
        </p:nvSpPr>
        <p:spPr>
          <a:xfrm>
            <a:off x="2055450" y="1334575"/>
            <a:ext cx="5435700" cy="268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80"/>
          <p:cNvSpPr txBox="1"/>
          <p:nvPr/>
        </p:nvSpPr>
        <p:spPr>
          <a:xfrm>
            <a:off x="2523050" y="1738400"/>
            <a:ext cx="4374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3000" b="1"/>
              <a:t>Hvernig náum við til breiðari hóps nemenda á </a:t>
            </a: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3000" b="1"/>
              <a:t>Tabú kvöldum?</a:t>
            </a:r>
            <a:endParaRPr sz="3000" b="1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D7C0FF88-7245-715E-7F2B-5371DEE39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" name="Google Shape;655;p81"/>
          <p:cNvGraphicFramePr/>
          <p:nvPr/>
        </p:nvGraphicFramePr>
        <p:xfrm>
          <a:off x="489800" y="588300"/>
          <a:ext cx="8320300" cy="4239700"/>
        </p:xfrm>
        <a:graphic>
          <a:graphicData uri="http://schemas.openxmlformats.org/drawingml/2006/table">
            <a:tbl>
              <a:tblPr>
                <a:noFill/>
                <a:tableStyleId>{91C1E6D6-A0AE-499B-BFC5-3D73124C4582}</a:tableStyleId>
              </a:tblPr>
              <a:tblGrid>
                <a:gridCol w="208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57" name="Google Shape;657;p81"/>
          <p:cNvSpPr txBox="1"/>
          <p:nvPr/>
        </p:nvSpPr>
        <p:spPr>
          <a:xfrm>
            <a:off x="52605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1</a:t>
            </a:r>
            <a:endParaRPr b="1"/>
          </a:p>
        </p:txBody>
      </p:sp>
      <p:sp>
        <p:nvSpPr>
          <p:cNvPr id="658" name="Google Shape;658;p81"/>
          <p:cNvSpPr txBox="1"/>
          <p:nvPr/>
        </p:nvSpPr>
        <p:spPr>
          <a:xfrm>
            <a:off x="261700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2</a:t>
            </a:r>
            <a:endParaRPr b="1"/>
          </a:p>
        </p:txBody>
      </p:sp>
      <p:sp>
        <p:nvSpPr>
          <p:cNvPr id="659" name="Google Shape;659;p81"/>
          <p:cNvSpPr txBox="1"/>
          <p:nvPr/>
        </p:nvSpPr>
        <p:spPr>
          <a:xfrm>
            <a:off x="470795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3</a:t>
            </a:r>
            <a:endParaRPr b="1"/>
          </a:p>
        </p:txBody>
      </p:sp>
      <p:sp>
        <p:nvSpPr>
          <p:cNvPr id="660" name="Google Shape;660;p81"/>
          <p:cNvSpPr txBox="1"/>
          <p:nvPr/>
        </p:nvSpPr>
        <p:spPr>
          <a:xfrm>
            <a:off x="679890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4</a:t>
            </a:r>
            <a:endParaRPr b="1"/>
          </a:p>
        </p:txBody>
      </p:sp>
      <p:sp>
        <p:nvSpPr>
          <p:cNvPr id="661" name="Google Shape;661;p81"/>
          <p:cNvSpPr txBox="1"/>
          <p:nvPr/>
        </p:nvSpPr>
        <p:spPr>
          <a:xfrm>
            <a:off x="52605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5</a:t>
            </a:r>
            <a:endParaRPr b="1"/>
          </a:p>
        </p:txBody>
      </p:sp>
      <p:sp>
        <p:nvSpPr>
          <p:cNvPr id="662" name="Google Shape;662;p81"/>
          <p:cNvSpPr txBox="1"/>
          <p:nvPr/>
        </p:nvSpPr>
        <p:spPr>
          <a:xfrm>
            <a:off x="261700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6</a:t>
            </a:r>
            <a:endParaRPr b="1"/>
          </a:p>
        </p:txBody>
      </p:sp>
      <p:sp>
        <p:nvSpPr>
          <p:cNvPr id="663" name="Google Shape;663;p81"/>
          <p:cNvSpPr txBox="1"/>
          <p:nvPr/>
        </p:nvSpPr>
        <p:spPr>
          <a:xfrm>
            <a:off x="464995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7</a:t>
            </a:r>
            <a:endParaRPr b="1"/>
          </a:p>
        </p:txBody>
      </p:sp>
      <p:sp>
        <p:nvSpPr>
          <p:cNvPr id="664" name="Google Shape;664;p81"/>
          <p:cNvSpPr txBox="1"/>
          <p:nvPr/>
        </p:nvSpPr>
        <p:spPr>
          <a:xfrm>
            <a:off x="6730025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8</a:t>
            </a:r>
            <a:endParaRPr b="1"/>
          </a:p>
        </p:txBody>
      </p:sp>
      <p:pic>
        <p:nvPicPr>
          <p:cNvPr id="665" name="Google Shape;665;p81" descr="This timer counts down silently until it reaches 0:00, then a police siren sounds to alert you that time is up." title="1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650" y="929450"/>
            <a:ext cx="18288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21;p79">
            <a:extLst>
              <a:ext uri="{FF2B5EF4-FFF2-40B4-BE49-F238E27FC236}">
                <a16:creationId xmlns:a16="http://schemas.microsoft.com/office/drawing/2014/main" id="{93F05524-F4D9-8656-62AB-7EA6F04844AF}"/>
              </a:ext>
            </a:extLst>
          </p:cNvPr>
          <p:cNvSpPr txBox="1"/>
          <p:nvPr/>
        </p:nvSpPr>
        <p:spPr>
          <a:xfrm>
            <a:off x="4970154" y="188100"/>
            <a:ext cx="360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 dirty="0"/>
              <a:t>Ein hugmynd á einni mínútu</a:t>
            </a:r>
            <a:endParaRPr b="1" dirty="0"/>
          </a:p>
        </p:txBody>
      </p:sp>
      <p:pic>
        <p:nvPicPr>
          <p:cNvPr id="3" name="Mynd 2" descr="Mynd sem inniheldur texti&#10;&#10;Lýsing sjálfkrafa búin til">
            <a:extLst>
              <a:ext uri="{FF2B5EF4-FFF2-40B4-BE49-F238E27FC236}">
                <a16:creationId xmlns:a16="http://schemas.microsoft.com/office/drawing/2014/main" id="{83F15960-848F-B8F9-983E-E97720FA1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0" name="Google Shape;670;p82"/>
          <p:cNvGraphicFramePr/>
          <p:nvPr/>
        </p:nvGraphicFramePr>
        <p:xfrm>
          <a:off x="489800" y="588300"/>
          <a:ext cx="8320300" cy="4239700"/>
        </p:xfrm>
        <a:graphic>
          <a:graphicData uri="http://schemas.openxmlformats.org/drawingml/2006/table">
            <a:tbl>
              <a:tblPr>
                <a:noFill/>
                <a:tableStyleId>{91C1E6D6-A0AE-499B-BFC5-3D73124C4582}</a:tableStyleId>
              </a:tblPr>
              <a:tblGrid>
                <a:gridCol w="208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72" name="Google Shape;672;p82"/>
          <p:cNvSpPr txBox="1"/>
          <p:nvPr/>
        </p:nvSpPr>
        <p:spPr>
          <a:xfrm>
            <a:off x="52605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1</a:t>
            </a:r>
            <a:endParaRPr b="1"/>
          </a:p>
        </p:txBody>
      </p:sp>
      <p:sp>
        <p:nvSpPr>
          <p:cNvPr id="673" name="Google Shape;673;p82"/>
          <p:cNvSpPr txBox="1"/>
          <p:nvPr/>
        </p:nvSpPr>
        <p:spPr>
          <a:xfrm>
            <a:off x="261700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2</a:t>
            </a:r>
            <a:endParaRPr b="1"/>
          </a:p>
        </p:txBody>
      </p:sp>
      <p:sp>
        <p:nvSpPr>
          <p:cNvPr id="674" name="Google Shape;674;p82"/>
          <p:cNvSpPr txBox="1"/>
          <p:nvPr/>
        </p:nvSpPr>
        <p:spPr>
          <a:xfrm>
            <a:off x="470795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3</a:t>
            </a:r>
            <a:endParaRPr b="1"/>
          </a:p>
        </p:txBody>
      </p:sp>
      <p:sp>
        <p:nvSpPr>
          <p:cNvPr id="675" name="Google Shape;675;p82"/>
          <p:cNvSpPr txBox="1"/>
          <p:nvPr/>
        </p:nvSpPr>
        <p:spPr>
          <a:xfrm>
            <a:off x="679890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4</a:t>
            </a:r>
            <a:endParaRPr b="1"/>
          </a:p>
        </p:txBody>
      </p:sp>
      <p:sp>
        <p:nvSpPr>
          <p:cNvPr id="676" name="Google Shape;676;p82"/>
          <p:cNvSpPr txBox="1"/>
          <p:nvPr/>
        </p:nvSpPr>
        <p:spPr>
          <a:xfrm>
            <a:off x="52605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5</a:t>
            </a:r>
            <a:endParaRPr b="1"/>
          </a:p>
        </p:txBody>
      </p:sp>
      <p:sp>
        <p:nvSpPr>
          <p:cNvPr id="677" name="Google Shape;677;p82"/>
          <p:cNvSpPr txBox="1"/>
          <p:nvPr/>
        </p:nvSpPr>
        <p:spPr>
          <a:xfrm>
            <a:off x="261700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6</a:t>
            </a:r>
            <a:endParaRPr b="1"/>
          </a:p>
        </p:txBody>
      </p:sp>
      <p:sp>
        <p:nvSpPr>
          <p:cNvPr id="678" name="Google Shape;678;p82"/>
          <p:cNvSpPr txBox="1"/>
          <p:nvPr/>
        </p:nvSpPr>
        <p:spPr>
          <a:xfrm>
            <a:off x="464995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7</a:t>
            </a:r>
            <a:endParaRPr b="1"/>
          </a:p>
        </p:txBody>
      </p:sp>
      <p:sp>
        <p:nvSpPr>
          <p:cNvPr id="679" name="Google Shape;679;p82"/>
          <p:cNvSpPr txBox="1"/>
          <p:nvPr/>
        </p:nvSpPr>
        <p:spPr>
          <a:xfrm>
            <a:off x="6730025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8</a:t>
            </a:r>
            <a:endParaRPr b="1"/>
          </a:p>
        </p:txBody>
      </p:sp>
      <p:pic>
        <p:nvPicPr>
          <p:cNvPr id="680" name="Google Shape;680;p82" descr="This timer counts down silently until it reaches 0:00, then a police siren sounds to alert you that time is up." title="1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929450"/>
            <a:ext cx="18288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21;p79">
            <a:extLst>
              <a:ext uri="{FF2B5EF4-FFF2-40B4-BE49-F238E27FC236}">
                <a16:creationId xmlns:a16="http://schemas.microsoft.com/office/drawing/2014/main" id="{EEA1489C-76D4-E414-805D-4789CFA5AE71}"/>
              </a:ext>
            </a:extLst>
          </p:cNvPr>
          <p:cNvSpPr txBox="1"/>
          <p:nvPr/>
        </p:nvSpPr>
        <p:spPr>
          <a:xfrm>
            <a:off x="4970154" y="188100"/>
            <a:ext cx="360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 dirty="0"/>
              <a:t>Ein hugmynd á einni mínútu</a:t>
            </a:r>
            <a:endParaRPr b="1" dirty="0"/>
          </a:p>
        </p:txBody>
      </p:sp>
      <p:pic>
        <p:nvPicPr>
          <p:cNvPr id="3" name="Mynd 2" descr="Mynd sem inniheldur texti&#10;&#10;Lýsing sjálfkrafa búin til">
            <a:extLst>
              <a:ext uri="{FF2B5EF4-FFF2-40B4-BE49-F238E27FC236}">
                <a16:creationId xmlns:a16="http://schemas.microsoft.com/office/drawing/2014/main" id="{7681D8E3-0B20-F7BF-3AF3-DB61E6BE2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5" name="Google Shape;685;p83"/>
          <p:cNvGraphicFramePr/>
          <p:nvPr/>
        </p:nvGraphicFramePr>
        <p:xfrm>
          <a:off x="489800" y="588300"/>
          <a:ext cx="8320300" cy="4239700"/>
        </p:xfrm>
        <a:graphic>
          <a:graphicData uri="http://schemas.openxmlformats.org/drawingml/2006/table">
            <a:tbl>
              <a:tblPr>
                <a:noFill/>
                <a:tableStyleId>{91C1E6D6-A0AE-499B-BFC5-3D73124C4582}</a:tableStyleId>
              </a:tblPr>
              <a:tblGrid>
                <a:gridCol w="208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87" name="Google Shape;687;p83"/>
          <p:cNvSpPr txBox="1"/>
          <p:nvPr/>
        </p:nvSpPr>
        <p:spPr>
          <a:xfrm>
            <a:off x="52605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1</a:t>
            </a:r>
            <a:endParaRPr b="1"/>
          </a:p>
        </p:txBody>
      </p:sp>
      <p:sp>
        <p:nvSpPr>
          <p:cNvPr id="688" name="Google Shape;688;p83"/>
          <p:cNvSpPr txBox="1"/>
          <p:nvPr/>
        </p:nvSpPr>
        <p:spPr>
          <a:xfrm>
            <a:off x="261700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2</a:t>
            </a:r>
            <a:endParaRPr b="1"/>
          </a:p>
        </p:txBody>
      </p:sp>
      <p:sp>
        <p:nvSpPr>
          <p:cNvPr id="689" name="Google Shape;689;p83"/>
          <p:cNvSpPr txBox="1"/>
          <p:nvPr/>
        </p:nvSpPr>
        <p:spPr>
          <a:xfrm>
            <a:off x="470795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3</a:t>
            </a:r>
            <a:endParaRPr b="1"/>
          </a:p>
        </p:txBody>
      </p:sp>
      <p:sp>
        <p:nvSpPr>
          <p:cNvPr id="690" name="Google Shape;690;p83"/>
          <p:cNvSpPr txBox="1"/>
          <p:nvPr/>
        </p:nvSpPr>
        <p:spPr>
          <a:xfrm>
            <a:off x="679890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4</a:t>
            </a:r>
            <a:endParaRPr b="1"/>
          </a:p>
        </p:txBody>
      </p:sp>
      <p:sp>
        <p:nvSpPr>
          <p:cNvPr id="691" name="Google Shape;691;p83"/>
          <p:cNvSpPr txBox="1"/>
          <p:nvPr/>
        </p:nvSpPr>
        <p:spPr>
          <a:xfrm>
            <a:off x="52605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5</a:t>
            </a:r>
            <a:endParaRPr b="1"/>
          </a:p>
        </p:txBody>
      </p:sp>
      <p:sp>
        <p:nvSpPr>
          <p:cNvPr id="692" name="Google Shape;692;p83"/>
          <p:cNvSpPr txBox="1"/>
          <p:nvPr/>
        </p:nvSpPr>
        <p:spPr>
          <a:xfrm>
            <a:off x="261700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6</a:t>
            </a:r>
            <a:endParaRPr b="1"/>
          </a:p>
        </p:txBody>
      </p:sp>
      <p:sp>
        <p:nvSpPr>
          <p:cNvPr id="693" name="Google Shape;693;p83"/>
          <p:cNvSpPr txBox="1"/>
          <p:nvPr/>
        </p:nvSpPr>
        <p:spPr>
          <a:xfrm>
            <a:off x="464995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7</a:t>
            </a:r>
            <a:endParaRPr b="1"/>
          </a:p>
        </p:txBody>
      </p:sp>
      <p:sp>
        <p:nvSpPr>
          <p:cNvPr id="694" name="Google Shape;694;p83"/>
          <p:cNvSpPr txBox="1"/>
          <p:nvPr/>
        </p:nvSpPr>
        <p:spPr>
          <a:xfrm>
            <a:off x="6730025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8</a:t>
            </a:r>
            <a:endParaRPr b="1"/>
          </a:p>
        </p:txBody>
      </p:sp>
      <p:pic>
        <p:nvPicPr>
          <p:cNvPr id="695" name="Google Shape;695;p83" descr="This timer counts down silently until it reaches 0:00, then a police siren sounds to alert you that time is up." title="1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4575" y="1043150"/>
            <a:ext cx="18288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21;p79">
            <a:extLst>
              <a:ext uri="{FF2B5EF4-FFF2-40B4-BE49-F238E27FC236}">
                <a16:creationId xmlns:a16="http://schemas.microsoft.com/office/drawing/2014/main" id="{68C880E3-10E4-9061-68B1-A845E7CD585B}"/>
              </a:ext>
            </a:extLst>
          </p:cNvPr>
          <p:cNvSpPr txBox="1"/>
          <p:nvPr/>
        </p:nvSpPr>
        <p:spPr>
          <a:xfrm>
            <a:off x="4970154" y="188100"/>
            <a:ext cx="360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 dirty="0"/>
              <a:t>Ein hugmynd á einni mínútu</a:t>
            </a:r>
            <a:endParaRPr b="1" dirty="0"/>
          </a:p>
        </p:txBody>
      </p:sp>
      <p:pic>
        <p:nvPicPr>
          <p:cNvPr id="3" name="Mynd 2" descr="Mynd sem inniheldur texti&#10;&#10;Lýsing sjálfkrafa búin til">
            <a:extLst>
              <a:ext uri="{FF2B5EF4-FFF2-40B4-BE49-F238E27FC236}">
                <a16:creationId xmlns:a16="http://schemas.microsoft.com/office/drawing/2014/main" id="{E212CFD8-13AC-CB19-EA3E-7928E227D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0" name="Google Shape;700;p84"/>
          <p:cNvGraphicFramePr/>
          <p:nvPr/>
        </p:nvGraphicFramePr>
        <p:xfrm>
          <a:off x="489800" y="588300"/>
          <a:ext cx="8320300" cy="4239700"/>
        </p:xfrm>
        <a:graphic>
          <a:graphicData uri="http://schemas.openxmlformats.org/drawingml/2006/table">
            <a:tbl>
              <a:tblPr>
                <a:noFill/>
                <a:tableStyleId>{91C1E6D6-A0AE-499B-BFC5-3D73124C4582}</a:tableStyleId>
              </a:tblPr>
              <a:tblGrid>
                <a:gridCol w="208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02" name="Google Shape;702;p84"/>
          <p:cNvSpPr txBox="1"/>
          <p:nvPr/>
        </p:nvSpPr>
        <p:spPr>
          <a:xfrm>
            <a:off x="52605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1</a:t>
            </a:r>
            <a:endParaRPr b="1"/>
          </a:p>
        </p:txBody>
      </p:sp>
      <p:sp>
        <p:nvSpPr>
          <p:cNvPr id="703" name="Google Shape;703;p84"/>
          <p:cNvSpPr txBox="1"/>
          <p:nvPr/>
        </p:nvSpPr>
        <p:spPr>
          <a:xfrm>
            <a:off x="261700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2</a:t>
            </a:r>
            <a:endParaRPr b="1"/>
          </a:p>
        </p:txBody>
      </p:sp>
      <p:sp>
        <p:nvSpPr>
          <p:cNvPr id="704" name="Google Shape;704;p84"/>
          <p:cNvSpPr txBox="1"/>
          <p:nvPr/>
        </p:nvSpPr>
        <p:spPr>
          <a:xfrm>
            <a:off x="470795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3</a:t>
            </a:r>
            <a:endParaRPr b="1"/>
          </a:p>
        </p:txBody>
      </p:sp>
      <p:sp>
        <p:nvSpPr>
          <p:cNvPr id="705" name="Google Shape;705;p84"/>
          <p:cNvSpPr txBox="1"/>
          <p:nvPr/>
        </p:nvSpPr>
        <p:spPr>
          <a:xfrm>
            <a:off x="679890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4</a:t>
            </a:r>
            <a:endParaRPr b="1"/>
          </a:p>
        </p:txBody>
      </p:sp>
      <p:sp>
        <p:nvSpPr>
          <p:cNvPr id="706" name="Google Shape;706;p84"/>
          <p:cNvSpPr txBox="1"/>
          <p:nvPr/>
        </p:nvSpPr>
        <p:spPr>
          <a:xfrm>
            <a:off x="52605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5</a:t>
            </a:r>
            <a:endParaRPr b="1"/>
          </a:p>
        </p:txBody>
      </p:sp>
      <p:sp>
        <p:nvSpPr>
          <p:cNvPr id="707" name="Google Shape;707;p84"/>
          <p:cNvSpPr txBox="1"/>
          <p:nvPr/>
        </p:nvSpPr>
        <p:spPr>
          <a:xfrm>
            <a:off x="261700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6</a:t>
            </a:r>
            <a:endParaRPr b="1"/>
          </a:p>
        </p:txBody>
      </p:sp>
      <p:sp>
        <p:nvSpPr>
          <p:cNvPr id="708" name="Google Shape;708;p84"/>
          <p:cNvSpPr txBox="1"/>
          <p:nvPr/>
        </p:nvSpPr>
        <p:spPr>
          <a:xfrm>
            <a:off x="464995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7</a:t>
            </a:r>
            <a:endParaRPr b="1"/>
          </a:p>
        </p:txBody>
      </p:sp>
      <p:sp>
        <p:nvSpPr>
          <p:cNvPr id="709" name="Google Shape;709;p84"/>
          <p:cNvSpPr txBox="1"/>
          <p:nvPr/>
        </p:nvSpPr>
        <p:spPr>
          <a:xfrm>
            <a:off x="6730025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8</a:t>
            </a:r>
            <a:endParaRPr b="1"/>
          </a:p>
        </p:txBody>
      </p:sp>
      <p:pic>
        <p:nvPicPr>
          <p:cNvPr id="710" name="Google Shape;710;p84" descr="This timer counts down silently until it reaches 0:00, then a police siren sounds to alert you that time is up." title="1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8900" y="962425"/>
            <a:ext cx="18288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21;p79">
            <a:extLst>
              <a:ext uri="{FF2B5EF4-FFF2-40B4-BE49-F238E27FC236}">
                <a16:creationId xmlns:a16="http://schemas.microsoft.com/office/drawing/2014/main" id="{15B4F783-0CFC-D86A-DA1A-8E19B8F44278}"/>
              </a:ext>
            </a:extLst>
          </p:cNvPr>
          <p:cNvSpPr txBox="1"/>
          <p:nvPr/>
        </p:nvSpPr>
        <p:spPr>
          <a:xfrm>
            <a:off x="4970154" y="188100"/>
            <a:ext cx="360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 dirty="0"/>
              <a:t>Ein hugmynd á einni mínútu</a:t>
            </a:r>
            <a:endParaRPr b="1" dirty="0"/>
          </a:p>
        </p:txBody>
      </p:sp>
      <p:pic>
        <p:nvPicPr>
          <p:cNvPr id="3" name="Mynd 2" descr="Mynd sem inniheldur texti&#10;&#10;Lýsing sjálfkrafa búin til">
            <a:extLst>
              <a:ext uri="{FF2B5EF4-FFF2-40B4-BE49-F238E27FC236}">
                <a16:creationId xmlns:a16="http://schemas.microsoft.com/office/drawing/2014/main" id="{A6AD9E68-ABA6-6064-7CBA-04D4202E8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5" name="Google Shape;715;p85"/>
          <p:cNvGraphicFramePr/>
          <p:nvPr/>
        </p:nvGraphicFramePr>
        <p:xfrm>
          <a:off x="489800" y="588300"/>
          <a:ext cx="8320300" cy="4239700"/>
        </p:xfrm>
        <a:graphic>
          <a:graphicData uri="http://schemas.openxmlformats.org/drawingml/2006/table">
            <a:tbl>
              <a:tblPr>
                <a:noFill/>
                <a:tableStyleId>{91C1E6D6-A0AE-499B-BFC5-3D73124C4582}</a:tableStyleId>
              </a:tblPr>
              <a:tblGrid>
                <a:gridCol w="208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7" name="Google Shape;717;p85"/>
          <p:cNvSpPr txBox="1"/>
          <p:nvPr/>
        </p:nvSpPr>
        <p:spPr>
          <a:xfrm>
            <a:off x="52605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1</a:t>
            </a:r>
            <a:endParaRPr b="1"/>
          </a:p>
        </p:txBody>
      </p:sp>
      <p:sp>
        <p:nvSpPr>
          <p:cNvPr id="718" name="Google Shape;718;p85"/>
          <p:cNvSpPr txBox="1"/>
          <p:nvPr/>
        </p:nvSpPr>
        <p:spPr>
          <a:xfrm>
            <a:off x="261700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2</a:t>
            </a:r>
            <a:endParaRPr b="1"/>
          </a:p>
        </p:txBody>
      </p:sp>
      <p:sp>
        <p:nvSpPr>
          <p:cNvPr id="719" name="Google Shape;719;p85"/>
          <p:cNvSpPr txBox="1"/>
          <p:nvPr/>
        </p:nvSpPr>
        <p:spPr>
          <a:xfrm>
            <a:off x="470795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3</a:t>
            </a:r>
            <a:endParaRPr b="1"/>
          </a:p>
        </p:txBody>
      </p:sp>
      <p:sp>
        <p:nvSpPr>
          <p:cNvPr id="720" name="Google Shape;720;p85"/>
          <p:cNvSpPr txBox="1"/>
          <p:nvPr/>
        </p:nvSpPr>
        <p:spPr>
          <a:xfrm>
            <a:off x="679890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4</a:t>
            </a:r>
            <a:endParaRPr b="1"/>
          </a:p>
        </p:txBody>
      </p:sp>
      <p:sp>
        <p:nvSpPr>
          <p:cNvPr id="721" name="Google Shape;721;p85"/>
          <p:cNvSpPr txBox="1"/>
          <p:nvPr/>
        </p:nvSpPr>
        <p:spPr>
          <a:xfrm>
            <a:off x="52605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5</a:t>
            </a:r>
            <a:endParaRPr b="1"/>
          </a:p>
        </p:txBody>
      </p:sp>
      <p:sp>
        <p:nvSpPr>
          <p:cNvPr id="722" name="Google Shape;722;p85"/>
          <p:cNvSpPr txBox="1"/>
          <p:nvPr/>
        </p:nvSpPr>
        <p:spPr>
          <a:xfrm>
            <a:off x="261700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6</a:t>
            </a:r>
            <a:endParaRPr b="1"/>
          </a:p>
        </p:txBody>
      </p:sp>
      <p:sp>
        <p:nvSpPr>
          <p:cNvPr id="723" name="Google Shape;723;p85"/>
          <p:cNvSpPr txBox="1"/>
          <p:nvPr/>
        </p:nvSpPr>
        <p:spPr>
          <a:xfrm>
            <a:off x="464995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7</a:t>
            </a:r>
            <a:endParaRPr b="1"/>
          </a:p>
        </p:txBody>
      </p:sp>
      <p:sp>
        <p:nvSpPr>
          <p:cNvPr id="724" name="Google Shape;724;p85"/>
          <p:cNvSpPr txBox="1"/>
          <p:nvPr/>
        </p:nvSpPr>
        <p:spPr>
          <a:xfrm>
            <a:off x="6730025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8</a:t>
            </a:r>
            <a:endParaRPr b="1"/>
          </a:p>
        </p:txBody>
      </p:sp>
      <p:pic>
        <p:nvPicPr>
          <p:cNvPr id="725" name="Google Shape;725;p85" descr="This timer counts down silently until it reaches 0:00, then a police siren sounds to alert you that time is up." title="1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750" y="3108350"/>
            <a:ext cx="18288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21;p79">
            <a:extLst>
              <a:ext uri="{FF2B5EF4-FFF2-40B4-BE49-F238E27FC236}">
                <a16:creationId xmlns:a16="http://schemas.microsoft.com/office/drawing/2014/main" id="{1ED67841-6132-9C2D-AAEC-33CE436BC314}"/>
              </a:ext>
            </a:extLst>
          </p:cNvPr>
          <p:cNvSpPr txBox="1"/>
          <p:nvPr/>
        </p:nvSpPr>
        <p:spPr>
          <a:xfrm>
            <a:off x="4970154" y="188100"/>
            <a:ext cx="360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 dirty="0"/>
              <a:t>Ein hugmynd á einni mínútu</a:t>
            </a:r>
            <a:endParaRPr b="1" dirty="0"/>
          </a:p>
        </p:txBody>
      </p:sp>
      <p:pic>
        <p:nvPicPr>
          <p:cNvPr id="3" name="Mynd 2" descr="Mynd sem inniheldur texti&#10;&#10;Lýsing sjálfkrafa búin til">
            <a:extLst>
              <a:ext uri="{FF2B5EF4-FFF2-40B4-BE49-F238E27FC236}">
                <a16:creationId xmlns:a16="http://schemas.microsoft.com/office/drawing/2014/main" id="{A7642731-0FFB-EC52-99C3-A60695DF9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0" name="Google Shape;730;p86"/>
          <p:cNvGraphicFramePr/>
          <p:nvPr/>
        </p:nvGraphicFramePr>
        <p:xfrm>
          <a:off x="489800" y="588300"/>
          <a:ext cx="8320300" cy="4239700"/>
        </p:xfrm>
        <a:graphic>
          <a:graphicData uri="http://schemas.openxmlformats.org/drawingml/2006/table">
            <a:tbl>
              <a:tblPr>
                <a:noFill/>
                <a:tableStyleId>{91C1E6D6-A0AE-499B-BFC5-3D73124C4582}</a:tableStyleId>
              </a:tblPr>
              <a:tblGrid>
                <a:gridCol w="208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32" name="Google Shape;732;p86"/>
          <p:cNvSpPr txBox="1"/>
          <p:nvPr/>
        </p:nvSpPr>
        <p:spPr>
          <a:xfrm>
            <a:off x="52605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1</a:t>
            </a:r>
            <a:endParaRPr b="1"/>
          </a:p>
        </p:txBody>
      </p:sp>
      <p:sp>
        <p:nvSpPr>
          <p:cNvPr id="733" name="Google Shape;733;p86"/>
          <p:cNvSpPr txBox="1"/>
          <p:nvPr/>
        </p:nvSpPr>
        <p:spPr>
          <a:xfrm>
            <a:off x="261700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2</a:t>
            </a:r>
            <a:endParaRPr b="1"/>
          </a:p>
        </p:txBody>
      </p:sp>
      <p:sp>
        <p:nvSpPr>
          <p:cNvPr id="734" name="Google Shape;734;p86"/>
          <p:cNvSpPr txBox="1"/>
          <p:nvPr/>
        </p:nvSpPr>
        <p:spPr>
          <a:xfrm>
            <a:off x="470795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3</a:t>
            </a:r>
            <a:endParaRPr b="1"/>
          </a:p>
        </p:txBody>
      </p:sp>
      <p:sp>
        <p:nvSpPr>
          <p:cNvPr id="735" name="Google Shape;735;p86"/>
          <p:cNvSpPr txBox="1"/>
          <p:nvPr/>
        </p:nvSpPr>
        <p:spPr>
          <a:xfrm>
            <a:off x="679890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4</a:t>
            </a:r>
            <a:endParaRPr b="1"/>
          </a:p>
        </p:txBody>
      </p:sp>
      <p:sp>
        <p:nvSpPr>
          <p:cNvPr id="736" name="Google Shape;736;p86"/>
          <p:cNvSpPr txBox="1"/>
          <p:nvPr/>
        </p:nvSpPr>
        <p:spPr>
          <a:xfrm>
            <a:off x="52605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5</a:t>
            </a:r>
            <a:endParaRPr b="1"/>
          </a:p>
        </p:txBody>
      </p:sp>
      <p:sp>
        <p:nvSpPr>
          <p:cNvPr id="737" name="Google Shape;737;p86"/>
          <p:cNvSpPr txBox="1"/>
          <p:nvPr/>
        </p:nvSpPr>
        <p:spPr>
          <a:xfrm>
            <a:off x="261700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6</a:t>
            </a:r>
            <a:endParaRPr b="1"/>
          </a:p>
        </p:txBody>
      </p:sp>
      <p:sp>
        <p:nvSpPr>
          <p:cNvPr id="738" name="Google Shape;738;p86"/>
          <p:cNvSpPr txBox="1"/>
          <p:nvPr/>
        </p:nvSpPr>
        <p:spPr>
          <a:xfrm>
            <a:off x="464995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7</a:t>
            </a:r>
            <a:endParaRPr b="1"/>
          </a:p>
        </p:txBody>
      </p:sp>
      <p:sp>
        <p:nvSpPr>
          <p:cNvPr id="739" name="Google Shape;739;p86"/>
          <p:cNvSpPr txBox="1"/>
          <p:nvPr/>
        </p:nvSpPr>
        <p:spPr>
          <a:xfrm>
            <a:off x="6730025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8</a:t>
            </a:r>
            <a:endParaRPr b="1"/>
          </a:p>
        </p:txBody>
      </p:sp>
      <p:pic>
        <p:nvPicPr>
          <p:cNvPr id="740" name="Google Shape;740;p86" descr="This timer counts down silently until it reaches 0:00, then a police siren sounds to alert you that time is up." title="1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3108350"/>
            <a:ext cx="18288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21;p79">
            <a:extLst>
              <a:ext uri="{FF2B5EF4-FFF2-40B4-BE49-F238E27FC236}">
                <a16:creationId xmlns:a16="http://schemas.microsoft.com/office/drawing/2014/main" id="{5373BB60-FDF0-D418-9CE4-D69862E1F825}"/>
              </a:ext>
            </a:extLst>
          </p:cNvPr>
          <p:cNvSpPr txBox="1"/>
          <p:nvPr/>
        </p:nvSpPr>
        <p:spPr>
          <a:xfrm>
            <a:off x="4970154" y="188100"/>
            <a:ext cx="360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 dirty="0"/>
              <a:t>Ein hugmynd á einni mínútu</a:t>
            </a:r>
            <a:endParaRPr b="1" dirty="0"/>
          </a:p>
        </p:txBody>
      </p:sp>
      <p:pic>
        <p:nvPicPr>
          <p:cNvPr id="3" name="Mynd 2" descr="Mynd sem inniheldur texti&#10;&#10;Lýsing sjálfkrafa búin til">
            <a:extLst>
              <a:ext uri="{FF2B5EF4-FFF2-40B4-BE49-F238E27FC236}">
                <a16:creationId xmlns:a16="http://schemas.microsoft.com/office/drawing/2014/main" id="{F166931C-ECFB-A5D0-A8F6-A02FD0F82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5" name="Google Shape;745;p87"/>
          <p:cNvGraphicFramePr/>
          <p:nvPr/>
        </p:nvGraphicFramePr>
        <p:xfrm>
          <a:off x="489800" y="588300"/>
          <a:ext cx="8320300" cy="4239700"/>
        </p:xfrm>
        <a:graphic>
          <a:graphicData uri="http://schemas.openxmlformats.org/drawingml/2006/table">
            <a:tbl>
              <a:tblPr>
                <a:noFill/>
                <a:tableStyleId>{91C1E6D6-A0AE-499B-BFC5-3D73124C4582}</a:tableStyleId>
              </a:tblPr>
              <a:tblGrid>
                <a:gridCol w="208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47" name="Google Shape;747;p87"/>
          <p:cNvSpPr txBox="1"/>
          <p:nvPr/>
        </p:nvSpPr>
        <p:spPr>
          <a:xfrm>
            <a:off x="52605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1</a:t>
            </a:r>
            <a:endParaRPr b="1"/>
          </a:p>
        </p:txBody>
      </p:sp>
      <p:sp>
        <p:nvSpPr>
          <p:cNvPr id="748" name="Google Shape;748;p87"/>
          <p:cNvSpPr txBox="1"/>
          <p:nvPr/>
        </p:nvSpPr>
        <p:spPr>
          <a:xfrm>
            <a:off x="261700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2</a:t>
            </a:r>
            <a:endParaRPr b="1"/>
          </a:p>
        </p:txBody>
      </p:sp>
      <p:sp>
        <p:nvSpPr>
          <p:cNvPr id="749" name="Google Shape;749;p87"/>
          <p:cNvSpPr txBox="1"/>
          <p:nvPr/>
        </p:nvSpPr>
        <p:spPr>
          <a:xfrm>
            <a:off x="470795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3</a:t>
            </a:r>
            <a:endParaRPr b="1"/>
          </a:p>
        </p:txBody>
      </p:sp>
      <p:sp>
        <p:nvSpPr>
          <p:cNvPr id="750" name="Google Shape;750;p87"/>
          <p:cNvSpPr txBox="1"/>
          <p:nvPr/>
        </p:nvSpPr>
        <p:spPr>
          <a:xfrm>
            <a:off x="679890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4</a:t>
            </a:r>
            <a:endParaRPr b="1"/>
          </a:p>
        </p:txBody>
      </p:sp>
      <p:sp>
        <p:nvSpPr>
          <p:cNvPr id="751" name="Google Shape;751;p87"/>
          <p:cNvSpPr txBox="1"/>
          <p:nvPr/>
        </p:nvSpPr>
        <p:spPr>
          <a:xfrm>
            <a:off x="52605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5</a:t>
            </a:r>
            <a:endParaRPr b="1"/>
          </a:p>
        </p:txBody>
      </p:sp>
      <p:sp>
        <p:nvSpPr>
          <p:cNvPr id="752" name="Google Shape;752;p87"/>
          <p:cNvSpPr txBox="1"/>
          <p:nvPr/>
        </p:nvSpPr>
        <p:spPr>
          <a:xfrm>
            <a:off x="261700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6</a:t>
            </a:r>
            <a:endParaRPr b="1"/>
          </a:p>
        </p:txBody>
      </p:sp>
      <p:sp>
        <p:nvSpPr>
          <p:cNvPr id="753" name="Google Shape;753;p87"/>
          <p:cNvSpPr txBox="1"/>
          <p:nvPr/>
        </p:nvSpPr>
        <p:spPr>
          <a:xfrm>
            <a:off x="464995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7</a:t>
            </a:r>
            <a:endParaRPr b="1"/>
          </a:p>
        </p:txBody>
      </p:sp>
      <p:sp>
        <p:nvSpPr>
          <p:cNvPr id="754" name="Google Shape;754;p87"/>
          <p:cNvSpPr txBox="1"/>
          <p:nvPr/>
        </p:nvSpPr>
        <p:spPr>
          <a:xfrm>
            <a:off x="6730025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8</a:t>
            </a:r>
            <a:endParaRPr b="1"/>
          </a:p>
        </p:txBody>
      </p:sp>
      <p:pic>
        <p:nvPicPr>
          <p:cNvPr id="755" name="Google Shape;755;p87" descr="This timer counts down silently until it reaches 0:00, then a police siren sounds to alert you that time is up." title="1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4600" y="3108350"/>
            <a:ext cx="18288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21;p79">
            <a:extLst>
              <a:ext uri="{FF2B5EF4-FFF2-40B4-BE49-F238E27FC236}">
                <a16:creationId xmlns:a16="http://schemas.microsoft.com/office/drawing/2014/main" id="{34699EF2-5A69-7C7B-CABE-4FFD82E22972}"/>
              </a:ext>
            </a:extLst>
          </p:cNvPr>
          <p:cNvSpPr txBox="1"/>
          <p:nvPr/>
        </p:nvSpPr>
        <p:spPr>
          <a:xfrm>
            <a:off x="4970154" y="188100"/>
            <a:ext cx="360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 dirty="0"/>
              <a:t>Ein hugmynd á einni mínútu</a:t>
            </a:r>
            <a:endParaRPr b="1" dirty="0"/>
          </a:p>
        </p:txBody>
      </p:sp>
      <p:pic>
        <p:nvPicPr>
          <p:cNvPr id="3" name="Mynd 2" descr="Mynd sem inniheldur texti&#10;&#10;Lýsing sjálfkrafa búin til">
            <a:extLst>
              <a:ext uri="{FF2B5EF4-FFF2-40B4-BE49-F238E27FC236}">
                <a16:creationId xmlns:a16="http://schemas.microsoft.com/office/drawing/2014/main" id="{2F520885-7EBE-B350-3FAE-0151FA1C7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0" name="Google Shape;760;p88"/>
          <p:cNvGraphicFramePr/>
          <p:nvPr/>
        </p:nvGraphicFramePr>
        <p:xfrm>
          <a:off x="489800" y="588300"/>
          <a:ext cx="8320300" cy="4239700"/>
        </p:xfrm>
        <a:graphic>
          <a:graphicData uri="http://schemas.openxmlformats.org/drawingml/2006/table">
            <a:tbl>
              <a:tblPr>
                <a:noFill/>
                <a:tableStyleId>{91C1E6D6-A0AE-499B-BFC5-3D73124C4582}</a:tableStyleId>
              </a:tblPr>
              <a:tblGrid>
                <a:gridCol w="208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62" name="Google Shape;762;p88"/>
          <p:cNvSpPr txBox="1"/>
          <p:nvPr/>
        </p:nvSpPr>
        <p:spPr>
          <a:xfrm>
            <a:off x="52605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1</a:t>
            </a:r>
            <a:endParaRPr b="1"/>
          </a:p>
        </p:txBody>
      </p:sp>
      <p:sp>
        <p:nvSpPr>
          <p:cNvPr id="763" name="Google Shape;763;p88"/>
          <p:cNvSpPr txBox="1"/>
          <p:nvPr/>
        </p:nvSpPr>
        <p:spPr>
          <a:xfrm>
            <a:off x="261700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2</a:t>
            </a:r>
            <a:endParaRPr b="1"/>
          </a:p>
        </p:txBody>
      </p:sp>
      <p:sp>
        <p:nvSpPr>
          <p:cNvPr id="764" name="Google Shape;764;p88"/>
          <p:cNvSpPr txBox="1"/>
          <p:nvPr/>
        </p:nvSpPr>
        <p:spPr>
          <a:xfrm>
            <a:off x="470795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3</a:t>
            </a:r>
            <a:endParaRPr b="1"/>
          </a:p>
        </p:txBody>
      </p:sp>
      <p:sp>
        <p:nvSpPr>
          <p:cNvPr id="765" name="Google Shape;765;p88"/>
          <p:cNvSpPr txBox="1"/>
          <p:nvPr/>
        </p:nvSpPr>
        <p:spPr>
          <a:xfrm>
            <a:off x="6798900" y="6429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4</a:t>
            </a:r>
            <a:endParaRPr b="1"/>
          </a:p>
        </p:txBody>
      </p:sp>
      <p:sp>
        <p:nvSpPr>
          <p:cNvPr id="766" name="Google Shape;766;p88"/>
          <p:cNvSpPr txBox="1"/>
          <p:nvPr/>
        </p:nvSpPr>
        <p:spPr>
          <a:xfrm>
            <a:off x="52605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5</a:t>
            </a:r>
            <a:endParaRPr b="1"/>
          </a:p>
        </p:txBody>
      </p:sp>
      <p:sp>
        <p:nvSpPr>
          <p:cNvPr id="767" name="Google Shape;767;p88"/>
          <p:cNvSpPr txBox="1"/>
          <p:nvPr/>
        </p:nvSpPr>
        <p:spPr>
          <a:xfrm>
            <a:off x="261700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6</a:t>
            </a:r>
            <a:endParaRPr b="1"/>
          </a:p>
        </p:txBody>
      </p:sp>
      <p:sp>
        <p:nvSpPr>
          <p:cNvPr id="768" name="Google Shape;768;p88"/>
          <p:cNvSpPr txBox="1"/>
          <p:nvPr/>
        </p:nvSpPr>
        <p:spPr>
          <a:xfrm>
            <a:off x="4649950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7</a:t>
            </a:r>
            <a:endParaRPr b="1"/>
          </a:p>
        </p:txBody>
      </p:sp>
      <p:sp>
        <p:nvSpPr>
          <p:cNvPr id="769" name="Google Shape;769;p88"/>
          <p:cNvSpPr txBox="1"/>
          <p:nvPr/>
        </p:nvSpPr>
        <p:spPr>
          <a:xfrm>
            <a:off x="6730025" y="2708150"/>
            <a:ext cx="23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8</a:t>
            </a:r>
            <a:endParaRPr b="1"/>
          </a:p>
        </p:txBody>
      </p:sp>
      <p:pic>
        <p:nvPicPr>
          <p:cNvPr id="770" name="Google Shape;770;p88" descr="This timer counts down silently until it reaches 0:00, then a police siren sounds to alert you that time is up." title="1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8900" y="3108350"/>
            <a:ext cx="18288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21;p79">
            <a:extLst>
              <a:ext uri="{FF2B5EF4-FFF2-40B4-BE49-F238E27FC236}">
                <a16:creationId xmlns:a16="http://schemas.microsoft.com/office/drawing/2014/main" id="{0E806011-2AA4-C76B-F5BC-5C0E3DA46807}"/>
              </a:ext>
            </a:extLst>
          </p:cNvPr>
          <p:cNvSpPr txBox="1"/>
          <p:nvPr/>
        </p:nvSpPr>
        <p:spPr>
          <a:xfrm>
            <a:off x="4970154" y="188100"/>
            <a:ext cx="360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 dirty="0"/>
              <a:t>Ein hugmynd á einni mínútu</a:t>
            </a:r>
            <a:endParaRPr b="1" dirty="0"/>
          </a:p>
        </p:txBody>
      </p:sp>
      <p:pic>
        <p:nvPicPr>
          <p:cNvPr id="3" name="Mynd 2" descr="Mynd sem inniheldur texti&#10;&#10;Lýsing sjálfkrafa búin til">
            <a:extLst>
              <a:ext uri="{FF2B5EF4-FFF2-40B4-BE49-F238E27FC236}">
                <a16:creationId xmlns:a16="http://schemas.microsoft.com/office/drawing/2014/main" id="{33BE2FDC-9FD1-4D08-1949-ECFBEE3F9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5" descr="bílastæði fatlaðra.im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9400" y="0"/>
            <a:ext cx="101615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5"/>
          <p:cNvSpPr txBox="1"/>
          <p:nvPr/>
        </p:nvSpPr>
        <p:spPr>
          <a:xfrm>
            <a:off x="261650" y="4508050"/>
            <a:ext cx="328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700">
                <a:solidFill>
                  <a:schemeClr val="lt1"/>
                </a:solidFill>
              </a:rPr>
              <a:t>https://static.demilked.com/wp-content/uploads/2019/08/5d53b62c46abf-extreme-wheelchairing-accessibility-fails-coverimage.jpg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4213EA9B-BD38-5365-CE69-6CDB9D2B6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89"/>
          <p:cNvSpPr txBox="1">
            <a:spLocks noGrp="1"/>
          </p:cNvSpPr>
          <p:nvPr>
            <p:ph type="subTitle" idx="1"/>
          </p:nvPr>
        </p:nvSpPr>
        <p:spPr>
          <a:xfrm>
            <a:off x="1118550" y="2473950"/>
            <a:ext cx="6906900" cy="12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Einn - tveir - allir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6" name="Google Shape;776;p89"/>
          <p:cNvSpPr/>
          <p:nvPr/>
        </p:nvSpPr>
        <p:spPr>
          <a:xfrm rot="5400000">
            <a:off x="3536114" y="-828360"/>
            <a:ext cx="2136925" cy="7253946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7" name="Google Shape;777;p89"/>
          <p:cNvGrpSpPr/>
          <p:nvPr/>
        </p:nvGrpSpPr>
        <p:grpSpPr>
          <a:xfrm>
            <a:off x="6965506" y="973017"/>
            <a:ext cx="1639979" cy="1641462"/>
            <a:chOff x="5367575" y="1461250"/>
            <a:chExt cx="2367175" cy="1724225"/>
          </a:xfrm>
        </p:grpSpPr>
        <p:sp>
          <p:nvSpPr>
            <p:cNvPr id="778" name="Google Shape;778;p89"/>
            <p:cNvSpPr/>
            <p:nvPr/>
          </p:nvSpPr>
          <p:spPr>
            <a:xfrm flipH="1">
              <a:off x="5367575" y="1461250"/>
              <a:ext cx="2367175" cy="89620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89"/>
            <p:cNvSpPr/>
            <p:nvPr/>
          </p:nvSpPr>
          <p:spPr>
            <a:xfrm rot="10800000">
              <a:off x="5367575" y="2289275"/>
              <a:ext cx="2367175" cy="89620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0" name="Google Shape;780;p89"/>
          <p:cNvSpPr txBox="1"/>
          <p:nvPr/>
        </p:nvSpPr>
        <p:spPr>
          <a:xfrm rot="345506">
            <a:off x="7021493" y="443754"/>
            <a:ext cx="1680380" cy="70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1700" b="1" dirty="0"/>
              <a:t>Hugmyndir mótaðar</a:t>
            </a:r>
            <a:endParaRPr sz="1700" b="1" dirty="0"/>
          </a:p>
        </p:txBody>
      </p:sp>
      <p:pic>
        <p:nvPicPr>
          <p:cNvPr id="781" name="Google Shape;781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6870" y="1469469"/>
            <a:ext cx="656307" cy="64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AC69B8A3-ABBC-B483-3E44-C37384FA3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p90" descr="This timer counts down silently until it reaches 0:00, then a police siren sounds to alert you that time is up." title="3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5988" y="1071475"/>
            <a:ext cx="3692026" cy="276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6F069F7B-E7ED-112B-DB8E-CDB4C8392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91"/>
          <p:cNvSpPr txBox="1">
            <a:spLocks noGrp="1"/>
          </p:cNvSpPr>
          <p:nvPr>
            <p:ph type="subTitle" idx="1"/>
          </p:nvPr>
        </p:nvSpPr>
        <p:spPr>
          <a:xfrm>
            <a:off x="977600" y="1948425"/>
            <a:ext cx="6151200" cy="12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is" sz="350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Skrifið niður hugmyndir á Post-it miða. Ein hugmynd á hvern miða</a:t>
            </a:r>
            <a:endParaRPr sz="2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2" name="Google Shape;792;p91"/>
          <p:cNvSpPr/>
          <p:nvPr/>
        </p:nvSpPr>
        <p:spPr>
          <a:xfrm rot="5400000">
            <a:off x="3536114" y="-828360"/>
            <a:ext cx="2136925" cy="7253946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3" name="Google Shape;793;p91"/>
          <p:cNvGrpSpPr/>
          <p:nvPr/>
        </p:nvGrpSpPr>
        <p:grpSpPr>
          <a:xfrm>
            <a:off x="7234586" y="1192089"/>
            <a:ext cx="1639979" cy="1641462"/>
            <a:chOff x="5367575" y="1461250"/>
            <a:chExt cx="2367175" cy="1724225"/>
          </a:xfrm>
        </p:grpSpPr>
        <p:sp>
          <p:nvSpPr>
            <p:cNvPr id="794" name="Google Shape;794;p91"/>
            <p:cNvSpPr/>
            <p:nvPr/>
          </p:nvSpPr>
          <p:spPr>
            <a:xfrm flipH="1">
              <a:off x="5367575" y="1461250"/>
              <a:ext cx="2367175" cy="89620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91"/>
            <p:cNvSpPr/>
            <p:nvPr/>
          </p:nvSpPr>
          <p:spPr>
            <a:xfrm rot="10800000">
              <a:off x="5367575" y="2289275"/>
              <a:ext cx="2367175" cy="89620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6" name="Google Shape;796;p91"/>
          <p:cNvSpPr txBox="1"/>
          <p:nvPr/>
        </p:nvSpPr>
        <p:spPr>
          <a:xfrm rot="345506">
            <a:off x="7290573" y="662826"/>
            <a:ext cx="1680380" cy="70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1700" b="1" dirty="0"/>
              <a:t>Hugmyndir mótaðar</a:t>
            </a:r>
            <a:endParaRPr sz="1700" b="1" dirty="0"/>
          </a:p>
        </p:txBody>
      </p:sp>
      <p:pic>
        <p:nvPicPr>
          <p:cNvPr id="797" name="Google Shape;797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5950" y="1688541"/>
            <a:ext cx="656307" cy="64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27C5B8A8-356E-CDFA-E265-327DE11C0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92"/>
          <p:cNvSpPr/>
          <p:nvPr/>
        </p:nvSpPr>
        <p:spPr>
          <a:xfrm>
            <a:off x="220075" y="391075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92"/>
          <p:cNvSpPr/>
          <p:nvPr/>
        </p:nvSpPr>
        <p:spPr>
          <a:xfrm>
            <a:off x="421975" y="810175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92"/>
          <p:cNvSpPr/>
          <p:nvPr/>
        </p:nvSpPr>
        <p:spPr>
          <a:xfrm>
            <a:off x="928675" y="1229275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92"/>
          <p:cNvSpPr/>
          <p:nvPr/>
        </p:nvSpPr>
        <p:spPr>
          <a:xfrm>
            <a:off x="814375" y="1800775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92"/>
          <p:cNvSpPr/>
          <p:nvPr/>
        </p:nvSpPr>
        <p:spPr>
          <a:xfrm>
            <a:off x="2961450" y="1259825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92"/>
          <p:cNvSpPr/>
          <p:nvPr/>
        </p:nvSpPr>
        <p:spPr>
          <a:xfrm>
            <a:off x="1437325" y="962575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92"/>
          <p:cNvSpPr/>
          <p:nvPr/>
        </p:nvSpPr>
        <p:spPr>
          <a:xfrm>
            <a:off x="3584275" y="1259825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92"/>
          <p:cNvSpPr/>
          <p:nvPr/>
        </p:nvSpPr>
        <p:spPr>
          <a:xfrm>
            <a:off x="1993850" y="657775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92"/>
          <p:cNvSpPr/>
          <p:nvPr/>
        </p:nvSpPr>
        <p:spPr>
          <a:xfrm>
            <a:off x="2394450" y="3181900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92"/>
          <p:cNvSpPr/>
          <p:nvPr/>
        </p:nvSpPr>
        <p:spPr>
          <a:xfrm>
            <a:off x="1488775" y="309625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92"/>
          <p:cNvSpPr/>
          <p:nvPr/>
        </p:nvSpPr>
        <p:spPr>
          <a:xfrm>
            <a:off x="4572000" y="2836450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92"/>
          <p:cNvSpPr/>
          <p:nvPr/>
        </p:nvSpPr>
        <p:spPr>
          <a:xfrm>
            <a:off x="2743925" y="2029375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92"/>
          <p:cNvSpPr/>
          <p:nvPr/>
        </p:nvSpPr>
        <p:spPr>
          <a:xfrm>
            <a:off x="3160950" y="3327650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92"/>
          <p:cNvSpPr/>
          <p:nvPr/>
        </p:nvSpPr>
        <p:spPr>
          <a:xfrm>
            <a:off x="3077575" y="1693450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92"/>
          <p:cNvSpPr/>
          <p:nvPr/>
        </p:nvSpPr>
        <p:spPr>
          <a:xfrm>
            <a:off x="1887750" y="1045750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92"/>
          <p:cNvSpPr/>
          <p:nvPr/>
        </p:nvSpPr>
        <p:spPr>
          <a:xfrm>
            <a:off x="2394438" y="3836575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92"/>
          <p:cNvSpPr/>
          <p:nvPr/>
        </p:nvSpPr>
        <p:spPr>
          <a:xfrm>
            <a:off x="3407000" y="4142125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92"/>
          <p:cNvSpPr/>
          <p:nvPr/>
        </p:nvSpPr>
        <p:spPr>
          <a:xfrm>
            <a:off x="421975" y="3362638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92"/>
          <p:cNvSpPr/>
          <p:nvPr/>
        </p:nvSpPr>
        <p:spPr>
          <a:xfrm>
            <a:off x="3584275" y="2181775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92"/>
          <p:cNvSpPr/>
          <p:nvPr/>
        </p:nvSpPr>
        <p:spPr>
          <a:xfrm>
            <a:off x="2809325" y="4249650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92"/>
          <p:cNvSpPr/>
          <p:nvPr/>
        </p:nvSpPr>
        <p:spPr>
          <a:xfrm>
            <a:off x="1793575" y="4249650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92"/>
          <p:cNvSpPr/>
          <p:nvPr/>
        </p:nvSpPr>
        <p:spPr>
          <a:xfrm>
            <a:off x="574375" y="3972475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92"/>
          <p:cNvSpPr/>
          <p:nvPr/>
        </p:nvSpPr>
        <p:spPr>
          <a:xfrm flipH="1">
            <a:off x="8029300" y="893338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92"/>
          <p:cNvSpPr/>
          <p:nvPr/>
        </p:nvSpPr>
        <p:spPr>
          <a:xfrm flipH="1">
            <a:off x="7495900" y="391063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92"/>
          <p:cNvSpPr/>
          <p:nvPr/>
        </p:nvSpPr>
        <p:spPr>
          <a:xfrm flipH="1">
            <a:off x="7622563" y="3570613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92"/>
          <p:cNvSpPr/>
          <p:nvPr/>
        </p:nvSpPr>
        <p:spPr>
          <a:xfrm flipH="1">
            <a:off x="7622575" y="962563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92"/>
          <p:cNvSpPr/>
          <p:nvPr/>
        </p:nvSpPr>
        <p:spPr>
          <a:xfrm flipH="1">
            <a:off x="7013950" y="1045738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92"/>
          <p:cNvSpPr/>
          <p:nvPr/>
        </p:nvSpPr>
        <p:spPr>
          <a:xfrm flipH="1">
            <a:off x="7172800" y="3362638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92"/>
          <p:cNvSpPr/>
          <p:nvPr/>
        </p:nvSpPr>
        <p:spPr>
          <a:xfrm flipH="1">
            <a:off x="6149725" y="2280025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92"/>
          <p:cNvSpPr/>
          <p:nvPr/>
        </p:nvSpPr>
        <p:spPr>
          <a:xfrm flipH="1">
            <a:off x="7164400" y="4142113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92"/>
          <p:cNvSpPr/>
          <p:nvPr/>
        </p:nvSpPr>
        <p:spPr>
          <a:xfrm flipH="1">
            <a:off x="6962500" y="392788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92"/>
          <p:cNvSpPr/>
          <p:nvPr/>
        </p:nvSpPr>
        <p:spPr>
          <a:xfrm flipH="1">
            <a:off x="4478175" y="238888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92"/>
          <p:cNvSpPr/>
          <p:nvPr/>
        </p:nvSpPr>
        <p:spPr>
          <a:xfrm flipH="1">
            <a:off x="6842750" y="3678138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92"/>
          <p:cNvSpPr/>
          <p:nvPr/>
        </p:nvSpPr>
        <p:spPr>
          <a:xfrm flipH="1">
            <a:off x="6007625" y="392788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92"/>
          <p:cNvSpPr/>
          <p:nvPr/>
        </p:nvSpPr>
        <p:spPr>
          <a:xfrm flipH="1">
            <a:off x="8143600" y="2474488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92"/>
          <p:cNvSpPr/>
          <p:nvPr/>
        </p:nvSpPr>
        <p:spPr>
          <a:xfrm flipH="1">
            <a:off x="4820550" y="1800763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92"/>
          <p:cNvSpPr/>
          <p:nvPr/>
        </p:nvSpPr>
        <p:spPr>
          <a:xfrm flipH="1">
            <a:off x="5806775" y="723488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92"/>
          <p:cNvSpPr/>
          <p:nvPr/>
        </p:nvSpPr>
        <p:spPr>
          <a:xfrm flipH="1">
            <a:off x="4783625" y="3362638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92"/>
          <p:cNvSpPr/>
          <p:nvPr/>
        </p:nvSpPr>
        <p:spPr>
          <a:xfrm flipH="1">
            <a:off x="5813175" y="3836575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92"/>
          <p:cNvSpPr/>
          <p:nvPr/>
        </p:nvSpPr>
        <p:spPr>
          <a:xfrm flipH="1">
            <a:off x="4867000" y="2264938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92"/>
          <p:cNvSpPr/>
          <p:nvPr/>
        </p:nvSpPr>
        <p:spPr>
          <a:xfrm flipH="1">
            <a:off x="5641950" y="4332813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92"/>
          <p:cNvSpPr/>
          <p:nvPr/>
        </p:nvSpPr>
        <p:spPr>
          <a:xfrm flipH="1">
            <a:off x="6657700" y="4332813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92"/>
          <p:cNvSpPr/>
          <p:nvPr/>
        </p:nvSpPr>
        <p:spPr>
          <a:xfrm flipH="1">
            <a:off x="7876900" y="4055638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C590BEC7-B3B6-3274-DD24-6CCE5D054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93"/>
          <p:cNvSpPr/>
          <p:nvPr/>
        </p:nvSpPr>
        <p:spPr>
          <a:xfrm>
            <a:off x="220075" y="391075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93"/>
          <p:cNvSpPr/>
          <p:nvPr/>
        </p:nvSpPr>
        <p:spPr>
          <a:xfrm>
            <a:off x="421975" y="810175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93"/>
          <p:cNvSpPr/>
          <p:nvPr/>
        </p:nvSpPr>
        <p:spPr>
          <a:xfrm>
            <a:off x="928675" y="1229275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93"/>
          <p:cNvSpPr/>
          <p:nvPr/>
        </p:nvSpPr>
        <p:spPr>
          <a:xfrm>
            <a:off x="814375" y="1800775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93"/>
          <p:cNvSpPr/>
          <p:nvPr/>
        </p:nvSpPr>
        <p:spPr>
          <a:xfrm>
            <a:off x="2961450" y="1259825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93"/>
          <p:cNvSpPr/>
          <p:nvPr/>
        </p:nvSpPr>
        <p:spPr>
          <a:xfrm>
            <a:off x="1437325" y="962575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93"/>
          <p:cNvSpPr/>
          <p:nvPr/>
        </p:nvSpPr>
        <p:spPr>
          <a:xfrm>
            <a:off x="3584275" y="1259825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93"/>
          <p:cNvSpPr/>
          <p:nvPr/>
        </p:nvSpPr>
        <p:spPr>
          <a:xfrm>
            <a:off x="1715250" y="309625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93"/>
          <p:cNvSpPr/>
          <p:nvPr/>
        </p:nvSpPr>
        <p:spPr>
          <a:xfrm>
            <a:off x="2394450" y="3181900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93"/>
          <p:cNvSpPr/>
          <p:nvPr/>
        </p:nvSpPr>
        <p:spPr>
          <a:xfrm>
            <a:off x="1257313" y="309625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93"/>
          <p:cNvSpPr/>
          <p:nvPr/>
        </p:nvSpPr>
        <p:spPr>
          <a:xfrm>
            <a:off x="4572000" y="2836450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93"/>
          <p:cNvSpPr/>
          <p:nvPr/>
        </p:nvSpPr>
        <p:spPr>
          <a:xfrm>
            <a:off x="2743925" y="2029375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93"/>
          <p:cNvSpPr/>
          <p:nvPr/>
        </p:nvSpPr>
        <p:spPr>
          <a:xfrm>
            <a:off x="3160950" y="3327650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93"/>
          <p:cNvSpPr/>
          <p:nvPr/>
        </p:nvSpPr>
        <p:spPr>
          <a:xfrm>
            <a:off x="3077575" y="1693450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93"/>
          <p:cNvSpPr/>
          <p:nvPr/>
        </p:nvSpPr>
        <p:spPr>
          <a:xfrm>
            <a:off x="1691713" y="810175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93"/>
          <p:cNvSpPr/>
          <p:nvPr/>
        </p:nvSpPr>
        <p:spPr>
          <a:xfrm>
            <a:off x="2394438" y="3836575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93"/>
          <p:cNvSpPr/>
          <p:nvPr/>
        </p:nvSpPr>
        <p:spPr>
          <a:xfrm>
            <a:off x="3407000" y="4142125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93"/>
          <p:cNvSpPr/>
          <p:nvPr/>
        </p:nvSpPr>
        <p:spPr>
          <a:xfrm>
            <a:off x="421975" y="3362638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93"/>
          <p:cNvSpPr/>
          <p:nvPr/>
        </p:nvSpPr>
        <p:spPr>
          <a:xfrm>
            <a:off x="3584275" y="2181775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93"/>
          <p:cNvSpPr/>
          <p:nvPr/>
        </p:nvSpPr>
        <p:spPr>
          <a:xfrm>
            <a:off x="2809325" y="4249650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93"/>
          <p:cNvSpPr/>
          <p:nvPr/>
        </p:nvSpPr>
        <p:spPr>
          <a:xfrm>
            <a:off x="1793575" y="4249650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93"/>
          <p:cNvSpPr/>
          <p:nvPr/>
        </p:nvSpPr>
        <p:spPr>
          <a:xfrm>
            <a:off x="574375" y="3972475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93"/>
          <p:cNvSpPr/>
          <p:nvPr/>
        </p:nvSpPr>
        <p:spPr>
          <a:xfrm flipH="1">
            <a:off x="8029300" y="893338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93"/>
          <p:cNvSpPr/>
          <p:nvPr/>
        </p:nvSpPr>
        <p:spPr>
          <a:xfrm flipH="1">
            <a:off x="7495900" y="391063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93"/>
          <p:cNvSpPr/>
          <p:nvPr/>
        </p:nvSpPr>
        <p:spPr>
          <a:xfrm flipH="1">
            <a:off x="7622563" y="3570613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93"/>
          <p:cNvSpPr/>
          <p:nvPr/>
        </p:nvSpPr>
        <p:spPr>
          <a:xfrm flipH="1">
            <a:off x="7622575" y="962563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93"/>
          <p:cNvSpPr/>
          <p:nvPr/>
        </p:nvSpPr>
        <p:spPr>
          <a:xfrm flipH="1">
            <a:off x="7013950" y="1045738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93"/>
          <p:cNvSpPr/>
          <p:nvPr/>
        </p:nvSpPr>
        <p:spPr>
          <a:xfrm flipH="1">
            <a:off x="7172800" y="3362638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93"/>
          <p:cNvSpPr/>
          <p:nvPr/>
        </p:nvSpPr>
        <p:spPr>
          <a:xfrm flipH="1">
            <a:off x="6149725" y="2280025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93"/>
          <p:cNvSpPr/>
          <p:nvPr/>
        </p:nvSpPr>
        <p:spPr>
          <a:xfrm flipH="1">
            <a:off x="7164400" y="4142113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93"/>
          <p:cNvSpPr/>
          <p:nvPr/>
        </p:nvSpPr>
        <p:spPr>
          <a:xfrm flipH="1">
            <a:off x="6962500" y="392788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93"/>
          <p:cNvSpPr/>
          <p:nvPr/>
        </p:nvSpPr>
        <p:spPr>
          <a:xfrm flipH="1">
            <a:off x="4478175" y="238888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93"/>
          <p:cNvSpPr/>
          <p:nvPr/>
        </p:nvSpPr>
        <p:spPr>
          <a:xfrm flipH="1">
            <a:off x="6842750" y="3678138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93"/>
          <p:cNvSpPr/>
          <p:nvPr/>
        </p:nvSpPr>
        <p:spPr>
          <a:xfrm flipH="1">
            <a:off x="6007625" y="392788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93"/>
          <p:cNvSpPr/>
          <p:nvPr/>
        </p:nvSpPr>
        <p:spPr>
          <a:xfrm flipH="1">
            <a:off x="8143600" y="2474488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93"/>
          <p:cNvSpPr/>
          <p:nvPr/>
        </p:nvSpPr>
        <p:spPr>
          <a:xfrm flipH="1">
            <a:off x="4820550" y="1800763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93"/>
          <p:cNvSpPr/>
          <p:nvPr/>
        </p:nvSpPr>
        <p:spPr>
          <a:xfrm flipH="1">
            <a:off x="5806775" y="723488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93"/>
          <p:cNvSpPr/>
          <p:nvPr/>
        </p:nvSpPr>
        <p:spPr>
          <a:xfrm flipH="1">
            <a:off x="4783625" y="3362638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93"/>
          <p:cNvSpPr/>
          <p:nvPr/>
        </p:nvSpPr>
        <p:spPr>
          <a:xfrm flipH="1">
            <a:off x="5813175" y="3836575"/>
            <a:ext cx="506700" cy="5715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93"/>
          <p:cNvSpPr/>
          <p:nvPr/>
        </p:nvSpPr>
        <p:spPr>
          <a:xfrm flipH="1">
            <a:off x="4867000" y="2264938"/>
            <a:ext cx="506700" cy="5715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93"/>
          <p:cNvSpPr/>
          <p:nvPr/>
        </p:nvSpPr>
        <p:spPr>
          <a:xfrm flipH="1">
            <a:off x="5641950" y="4332813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93"/>
          <p:cNvSpPr/>
          <p:nvPr/>
        </p:nvSpPr>
        <p:spPr>
          <a:xfrm flipH="1">
            <a:off x="6657700" y="4332813"/>
            <a:ext cx="506700" cy="571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93"/>
          <p:cNvSpPr/>
          <p:nvPr/>
        </p:nvSpPr>
        <p:spPr>
          <a:xfrm flipH="1">
            <a:off x="7876900" y="4055638"/>
            <a:ext cx="506700" cy="571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93"/>
          <p:cNvSpPr/>
          <p:nvPr/>
        </p:nvSpPr>
        <p:spPr>
          <a:xfrm>
            <a:off x="864900" y="3376525"/>
            <a:ext cx="86400" cy="10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93"/>
          <p:cNvSpPr/>
          <p:nvPr/>
        </p:nvSpPr>
        <p:spPr>
          <a:xfrm>
            <a:off x="928675" y="3528925"/>
            <a:ext cx="86400" cy="10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93"/>
          <p:cNvSpPr/>
          <p:nvPr/>
        </p:nvSpPr>
        <p:spPr>
          <a:xfrm>
            <a:off x="1024525" y="3415900"/>
            <a:ext cx="86400" cy="10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93"/>
          <p:cNvSpPr/>
          <p:nvPr/>
        </p:nvSpPr>
        <p:spPr>
          <a:xfrm>
            <a:off x="1139788" y="893350"/>
            <a:ext cx="86400" cy="10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93"/>
          <p:cNvSpPr/>
          <p:nvPr/>
        </p:nvSpPr>
        <p:spPr>
          <a:xfrm>
            <a:off x="4391775" y="708250"/>
            <a:ext cx="86400" cy="10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93"/>
          <p:cNvSpPr/>
          <p:nvPr/>
        </p:nvSpPr>
        <p:spPr>
          <a:xfrm>
            <a:off x="1230913" y="1127350"/>
            <a:ext cx="86400" cy="10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93"/>
          <p:cNvSpPr/>
          <p:nvPr/>
        </p:nvSpPr>
        <p:spPr>
          <a:xfrm>
            <a:off x="1024513" y="1127350"/>
            <a:ext cx="86400" cy="10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93"/>
          <p:cNvSpPr/>
          <p:nvPr/>
        </p:nvSpPr>
        <p:spPr>
          <a:xfrm>
            <a:off x="1038838" y="957500"/>
            <a:ext cx="86400" cy="10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93"/>
          <p:cNvSpPr/>
          <p:nvPr/>
        </p:nvSpPr>
        <p:spPr>
          <a:xfrm>
            <a:off x="6924813" y="1227550"/>
            <a:ext cx="86400" cy="10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93"/>
          <p:cNvSpPr/>
          <p:nvPr/>
        </p:nvSpPr>
        <p:spPr>
          <a:xfrm>
            <a:off x="7128175" y="1196575"/>
            <a:ext cx="86400" cy="10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93"/>
          <p:cNvSpPr/>
          <p:nvPr/>
        </p:nvSpPr>
        <p:spPr>
          <a:xfrm>
            <a:off x="6962488" y="1044175"/>
            <a:ext cx="86400" cy="10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93"/>
          <p:cNvSpPr/>
          <p:nvPr/>
        </p:nvSpPr>
        <p:spPr>
          <a:xfrm>
            <a:off x="6825613" y="1044175"/>
            <a:ext cx="86400" cy="10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93"/>
          <p:cNvSpPr/>
          <p:nvPr/>
        </p:nvSpPr>
        <p:spPr>
          <a:xfrm>
            <a:off x="5838200" y="3678150"/>
            <a:ext cx="86400" cy="10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93"/>
          <p:cNvSpPr/>
          <p:nvPr/>
        </p:nvSpPr>
        <p:spPr>
          <a:xfrm>
            <a:off x="6007613" y="3754675"/>
            <a:ext cx="86400" cy="10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93"/>
          <p:cNvSpPr/>
          <p:nvPr/>
        </p:nvSpPr>
        <p:spPr>
          <a:xfrm>
            <a:off x="5755188" y="3948400"/>
            <a:ext cx="86400" cy="10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93"/>
          <p:cNvSpPr/>
          <p:nvPr/>
        </p:nvSpPr>
        <p:spPr>
          <a:xfrm>
            <a:off x="5668788" y="4142125"/>
            <a:ext cx="86400" cy="10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93"/>
          <p:cNvSpPr/>
          <p:nvPr/>
        </p:nvSpPr>
        <p:spPr>
          <a:xfrm>
            <a:off x="5668788" y="3754675"/>
            <a:ext cx="86400" cy="10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93"/>
          <p:cNvSpPr/>
          <p:nvPr/>
        </p:nvSpPr>
        <p:spPr>
          <a:xfrm>
            <a:off x="5821188" y="3907075"/>
            <a:ext cx="86400" cy="10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7D0D6239-23E3-5D04-1FB8-65818972D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94"/>
          <p:cNvSpPr txBox="1">
            <a:spLocks noGrp="1"/>
          </p:cNvSpPr>
          <p:nvPr>
            <p:ph type="subTitle" idx="1"/>
          </p:nvPr>
        </p:nvSpPr>
        <p:spPr>
          <a:xfrm>
            <a:off x="1118550" y="2210925"/>
            <a:ext cx="6906900" cy="12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Já/Nei listinn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17" name="Google Shape;917;p94"/>
          <p:cNvSpPr/>
          <p:nvPr/>
        </p:nvSpPr>
        <p:spPr>
          <a:xfrm rot="5400000">
            <a:off x="3536114" y="-828360"/>
            <a:ext cx="2136925" cy="7253946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8" name="Google Shape;918;p94"/>
          <p:cNvGrpSpPr/>
          <p:nvPr/>
        </p:nvGrpSpPr>
        <p:grpSpPr>
          <a:xfrm>
            <a:off x="6965506" y="1158755"/>
            <a:ext cx="1639979" cy="1641462"/>
            <a:chOff x="5367575" y="1461250"/>
            <a:chExt cx="2367175" cy="1724225"/>
          </a:xfrm>
        </p:grpSpPr>
        <p:sp>
          <p:nvSpPr>
            <p:cNvPr id="919" name="Google Shape;919;p94"/>
            <p:cNvSpPr/>
            <p:nvPr/>
          </p:nvSpPr>
          <p:spPr>
            <a:xfrm flipH="1">
              <a:off x="5367575" y="1461250"/>
              <a:ext cx="2367175" cy="89620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94"/>
            <p:cNvSpPr/>
            <p:nvPr/>
          </p:nvSpPr>
          <p:spPr>
            <a:xfrm rot="10800000">
              <a:off x="5367575" y="2289275"/>
              <a:ext cx="2367175" cy="89620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1" name="Google Shape;921;p94"/>
          <p:cNvSpPr txBox="1"/>
          <p:nvPr/>
        </p:nvSpPr>
        <p:spPr>
          <a:xfrm rot="345506">
            <a:off x="7021493" y="629492"/>
            <a:ext cx="1680380" cy="70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1700" b="1" dirty="0"/>
              <a:t>Hugmyndir mótaðar</a:t>
            </a:r>
            <a:endParaRPr sz="1700" b="1" dirty="0"/>
          </a:p>
        </p:txBody>
      </p:sp>
      <p:pic>
        <p:nvPicPr>
          <p:cNvPr id="922" name="Google Shape;922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6870" y="1655207"/>
            <a:ext cx="656307" cy="64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C34DB569-0D5A-9140-9F5E-E2F42CC1D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7" name="Google Shape;927;p95"/>
          <p:cNvCxnSpPr/>
          <p:nvPr/>
        </p:nvCxnSpPr>
        <p:spPr>
          <a:xfrm>
            <a:off x="4564350" y="475950"/>
            <a:ext cx="15300" cy="4345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8" name="Google Shape;928;p95"/>
          <p:cNvSpPr txBox="1"/>
          <p:nvPr/>
        </p:nvSpPr>
        <p:spPr>
          <a:xfrm>
            <a:off x="1066150" y="475950"/>
            <a:ext cx="25614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500" b="1"/>
              <a:t>Já</a:t>
            </a:r>
            <a:endParaRPr sz="4500" b="1"/>
          </a:p>
        </p:txBody>
      </p:sp>
      <p:sp>
        <p:nvSpPr>
          <p:cNvPr id="929" name="Google Shape;929;p95"/>
          <p:cNvSpPr txBox="1"/>
          <p:nvPr/>
        </p:nvSpPr>
        <p:spPr>
          <a:xfrm>
            <a:off x="5045975" y="475950"/>
            <a:ext cx="3531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500" b="1"/>
              <a:t>Nei</a:t>
            </a:r>
            <a:endParaRPr sz="4500" b="1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836D5ED0-EFFB-8AD0-C5BA-7B47FABCE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96"/>
          <p:cNvSpPr txBox="1">
            <a:spLocks noGrp="1"/>
          </p:cNvSpPr>
          <p:nvPr>
            <p:ph type="subTitle" idx="1"/>
          </p:nvPr>
        </p:nvSpPr>
        <p:spPr>
          <a:xfrm>
            <a:off x="1118550" y="2473950"/>
            <a:ext cx="6906900" cy="12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 einhver að gleymast?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5" name="Google Shape;935;p96"/>
          <p:cNvSpPr/>
          <p:nvPr/>
        </p:nvSpPr>
        <p:spPr>
          <a:xfrm rot="5400000">
            <a:off x="3536114" y="-828360"/>
            <a:ext cx="2136925" cy="7253946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6" name="Google Shape;936;p96"/>
          <p:cNvGrpSpPr/>
          <p:nvPr/>
        </p:nvGrpSpPr>
        <p:grpSpPr>
          <a:xfrm>
            <a:off x="6965506" y="815854"/>
            <a:ext cx="1639979" cy="1641462"/>
            <a:chOff x="5367575" y="1461250"/>
            <a:chExt cx="2367175" cy="1724225"/>
          </a:xfrm>
        </p:grpSpPr>
        <p:sp>
          <p:nvSpPr>
            <p:cNvPr id="937" name="Google Shape;937;p96"/>
            <p:cNvSpPr/>
            <p:nvPr/>
          </p:nvSpPr>
          <p:spPr>
            <a:xfrm flipH="1">
              <a:off x="5367575" y="1461250"/>
              <a:ext cx="2367175" cy="89620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96"/>
            <p:cNvSpPr/>
            <p:nvPr/>
          </p:nvSpPr>
          <p:spPr>
            <a:xfrm rot="10800000">
              <a:off x="5367575" y="2289275"/>
              <a:ext cx="2367175" cy="89620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9" name="Google Shape;939;p96"/>
          <p:cNvSpPr txBox="1"/>
          <p:nvPr/>
        </p:nvSpPr>
        <p:spPr>
          <a:xfrm rot="345506">
            <a:off x="7021493" y="286591"/>
            <a:ext cx="1680380" cy="70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1700" b="1" dirty="0"/>
              <a:t>Hugmyndir mótaðar</a:t>
            </a:r>
            <a:endParaRPr sz="1700" b="1" dirty="0"/>
          </a:p>
        </p:txBody>
      </p:sp>
      <p:pic>
        <p:nvPicPr>
          <p:cNvPr id="940" name="Google Shape;940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6870" y="1312306"/>
            <a:ext cx="656307" cy="64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7C313009-E9DB-9F96-566E-24AEAD1A6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97"/>
          <p:cNvSpPr/>
          <p:nvPr/>
        </p:nvSpPr>
        <p:spPr>
          <a:xfrm rot="-5400000">
            <a:off x="-134206" y="2158978"/>
            <a:ext cx="2485056" cy="1520190"/>
          </a:xfrm>
          <a:prstGeom prst="flowChartExtra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97"/>
          <p:cNvSpPr/>
          <p:nvPr/>
        </p:nvSpPr>
        <p:spPr>
          <a:xfrm rot="5400000" flipH="1">
            <a:off x="1497280" y="2158978"/>
            <a:ext cx="2485056" cy="1520190"/>
          </a:xfrm>
          <a:prstGeom prst="flowChartExtra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97"/>
          <p:cNvSpPr/>
          <p:nvPr/>
        </p:nvSpPr>
        <p:spPr>
          <a:xfrm rot="-5400000">
            <a:off x="3067070" y="2158978"/>
            <a:ext cx="2485056" cy="1520190"/>
          </a:xfrm>
          <a:prstGeom prst="flowChartExtra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9900"/>
              </a:highlight>
            </a:endParaRPr>
          </a:p>
        </p:txBody>
      </p:sp>
      <p:grpSp>
        <p:nvGrpSpPr>
          <p:cNvPr id="948" name="Google Shape;948;p97"/>
          <p:cNvGrpSpPr/>
          <p:nvPr/>
        </p:nvGrpSpPr>
        <p:grpSpPr>
          <a:xfrm>
            <a:off x="5164940" y="1676603"/>
            <a:ext cx="2323146" cy="2485125"/>
            <a:chOff x="5367575" y="1461250"/>
            <a:chExt cx="2367175" cy="1724225"/>
          </a:xfrm>
        </p:grpSpPr>
        <p:sp>
          <p:nvSpPr>
            <p:cNvPr id="949" name="Google Shape;949;p97"/>
            <p:cNvSpPr/>
            <p:nvPr/>
          </p:nvSpPr>
          <p:spPr>
            <a:xfrm flipH="1">
              <a:off x="5367575" y="1461250"/>
              <a:ext cx="2367175" cy="89620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97"/>
            <p:cNvSpPr/>
            <p:nvPr/>
          </p:nvSpPr>
          <p:spPr>
            <a:xfrm rot="10800000">
              <a:off x="5367575" y="2289275"/>
              <a:ext cx="2367175" cy="89620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97"/>
          <p:cNvSpPr/>
          <p:nvPr/>
        </p:nvSpPr>
        <p:spPr>
          <a:xfrm rot="5400000" flipH="1">
            <a:off x="7275370" y="2292872"/>
            <a:ext cx="1867332" cy="1252402"/>
          </a:xfrm>
          <a:prstGeom prst="flowChartExtra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97"/>
          <p:cNvSpPr txBox="1"/>
          <p:nvPr/>
        </p:nvSpPr>
        <p:spPr>
          <a:xfrm rot="-2364850">
            <a:off x="284585" y="1980034"/>
            <a:ext cx="1405686" cy="44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1700" b="1"/>
              <a:t>Samkennd</a:t>
            </a:r>
            <a:endParaRPr sz="1700" b="1"/>
          </a:p>
        </p:txBody>
      </p:sp>
      <p:sp>
        <p:nvSpPr>
          <p:cNvPr id="953" name="Google Shape;953;p97"/>
          <p:cNvSpPr txBox="1"/>
          <p:nvPr/>
        </p:nvSpPr>
        <p:spPr>
          <a:xfrm rot="2361752">
            <a:off x="2042115" y="1896406"/>
            <a:ext cx="1405810" cy="44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1700" b="1"/>
              <a:t>Þarfir</a:t>
            </a:r>
            <a:endParaRPr sz="1700" b="1"/>
          </a:p>
        </p:txBody>
      </p:sp>
      <p:sp>
        <p:nvSpPr>
          <p:cNvPr id="954" name="Google Shape;954;p97"/>
          <p:cNvSpPr txBox="1"/>
          <p:nvPr/>
        </p:nvSpPr>
        <p:spPr>
          <a:xfrm rot="-2364850">
            <a:off x="3393674" y="1980034"/>
            <a:ext cx="1405686" cy="44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1700" b="1"/>
              <a:t>Hugarflug</a:t>
            </a:r>
            <a:endParaRPr sz="1700" b="1"/>
          </a:p>
        </p:txBody>
      </p:sp>
      <p:sp>
        <p:nvSpPr>
          <p:cNvPr id="955" name="Google Shape;955;p97"/>
          <p:cNvSpPr txBox="1"/>
          <p:nvPr/>
        </p:nvSpPr>
        <p:spPr>
          <a:xfrm rot="369129">
            <a:off x="5141130" y="1412525"/>
            <a:ext cx="2382220" cy="446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1700" b="1"/>
              <a:t>Hugmyndir mótaðar</a:t>
            </a:r>
            <a:endParaRPr sz="1700" b="1"/>
          </a:p>
        </p:txBody>
      </p:sp>
      <p:sp>
        <p:nvSpPr>
          <p:cNvPr id="956" name="Google Shape;956;p97"/>
          <p:cNvSpPr txBox="1"/>
          <p:nvPr/>
        </p:nvSpPr>
        <p:spPr>
          <a:xfrm rot="2361752">
            <a:off x="7583113" y="2078991"/>
            <a:ext cx="1405810" cy="44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1700" b="1"/>
              <a:t>Prófa</a:t>
            </a:r>
            <a:endParaRPr sz="1700" b="1"/>
          </a:p>
        </p:txBody>
      </p:sp>
      <p:pic>
        <p:nvPicPr>
          <p:cNvPr id="957" name="Google Shape;957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012" y="2631420"/>
            <a:ext cx="681483" cy="742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5808" y="2514689"/>
            <a:ext cx="880845" cy="93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8859" y="2527168"/>
            <a:ext cx="880845" cy="93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62566" y="2428113"/>
            <a:ext cx="929688" cy="981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82838" y="2527168"/>
            <a:ext cx="681466" cy="719780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Ferli hönnunar / Hönnunarhugsun (Design Thinking)</a:t>
            </a:r>
            <a:endParaRPr b="1"/>
          </a:p>
        </p:txBody>
      </p:sp>
      <p:sp>
        <p:nvSpPr>
          <p:cNvPr id="963" name="Google Shape;963;p97"/>
          <p:cNvSpPr/>
          <p:nvPr/>
        </p:nvSpPr>
        <p:spPr>
          <a:xfrm flipH="1">
            <a:off x="481550" y="3685100"/>
            <a:ext cx="7727700" cy="1029300"/>
          </a:xfrm>
          <a:prstGeom prst="curvedUpArrow">
            <a:avLst>
              <a:gd name="adj1" fmla="val 0"/>
              <a:gd name="adj2" fmla="val 49771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A1A4A6EB-AB08-EC4C-D923-753217DC01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6" descr="bolur.im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8225" y="-54525"/>
            <a:ext cx="10444450" cy="528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6"/>
          <p:cNvSpPr txBox="1"/>
          <p:nvPr/>
        </p:nvSpPr>
        <p:spPr>
          <a:xfrm>
            <a:off x="-280550" y="4939075"/>
            <a:ext cx="279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700"/>
              <a:t>https://www.mirror.co.uk/news/weird-news/funniest-design-fails-ever-sexchange-6953473</a:t>
            </a:r>
            <a:endParaRPr sz="700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6BA7B958-DDE8-6A64-1093-C08B9027D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7" descr="minion.im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6912" y="51563"/>
            <a:ext cx="9957824" cy="504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7"/>
          <p:cNvSpPr txBox="1"/>
          <p:nvPr/>
        </p:nvSpPr>
        <p:spPr>
          <a:xfrm>
            <a:off x="100450" y="4558075"/>
            <a:ext cx="238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700"/>
              <a:t>https://www.mirror.co.uk/news/weird-news/funniest-design-fails-ever-sexchange-6953473</a:t>
            </a:r>
            <a:endParaRPr sz="700"/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0B978A8B-B3C6-9CB0-21A4-DF2F40010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8" descr="pink on pink.im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9400" y="76200"/>
            <a:ext cx="9860466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8"/>
          <p:cNvSpPr txBox="1"/>
          <p:nvPr/>
        </p:nvSpPr>
        <p:spPr>
          <a:xfrm>
            <a:off x="1377050" y="360300"/>
            <a:ext cx="293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https://www.awesomeinventions.com/wp-content/uploads/2017/06/Funny-Design-Fails-you-are-alone.jpg</a:t>
            </a:r>
            <a:endParaRPr sz="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Mynd 1" descr="Mynd sem inniheldur texti&#10;&#10;Lýsing sjálfkrafa búin til">
            <a:extLst>
              <a:ext uri="{FF2B5EF4-FFF2-40B4-BE49-F238E27FC236}">
                <a16:creationId xmlns:a16="http://schemas.microsoft.com/office/drawing/2014/main" id="{4BB23E12-06F8-F6E2-82FE-984CB4059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97" y="185438"/>
            <a:ext cx="277178" cy="4317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595</Words>
  <Application>Microsoft Office PowerPoint</Application>
  <PresentationFormat>Sýnt á skjá (16:9)</PresentationFormat>
  <Paragraphs>217</Paragraphs>
  <Slides>68</Slides>
  <Notes>68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6</vt:i4>
      </vt:variant>
      <vt:variant>
        <vt:lpstr>Þema</vt:lpstr>
      </vt:variant>
      <vt:variant>
        <vt:i4>2</vt:i4>
      </vt:variant>
      <vt:variant>
        <vt:lpstr>Skyggnutitlar</vt:lpstr>
      </vt:variant>
      <vt:variant>
        <vt:i4>68</vt:i4>
      </vt:variant>
    </vt:vector>
  </HeadingPairs>
  <TitlesOfParts>
    <vt:vector size="76" baseType="lpstr">
      <vt:lpstr>Lato</vt:lpstr>
      <vt:lpstr>Raleway</vt:lpstr>
      <vt:lpstr>Permanent Marker</vt:lpstr>
      <vt:lpstr>Trebuchet MS</vt:lpstr>
      <vt:lpstr>Comfortaa</vt:lpstr>
      <vt:lpstr>Arial</vt:lpstr>
      <vt:lpstr>Simple Light</vt:lpstr>
      <vt:lpstr>Streamline</vt:lpstr>
      <vt:lpstr>Hönnunarhugsun  og skapandi nálgun á verkefni</vt:lpstr>
      <vt:lpstr>Allt í kringum okkur  er hannað!</vt:lpstr>
      <vt:lpstr>Hönnunargallar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En hvernig tengist þetta vinnu  með börnum og ungmennum?</vt:lpstr>
      <vt:lpstr>PowerPoint-kynning</vt:lpstr>
      <vt:lpstr>PowerPoint-kynning</vt:lpstr>
      <vt:lpstr>PowerPoint-kynning</vt:lpstr>
      <vt:lpstr>PowerPoint-kynning</vt:lpstr>
      <vt:lpstr>Ferli hönnunar / Hönnunarhugsun (Design Thinking)</vt:lpstr>
      <vt:lpstr>PowerPoint-kynning</vt:lpstr>
      <vt:lpstr>Hvað passar ekki?</vt:lpstr>
      <vt:lpstr>Hvað  passar ekki?</vt:lpstr>
      <vt:lpstr>Hvað  passar ekki?</vt:lpstr>
      <vt:lpstr>Hvað  passar ekki?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Skrifaðu niður hluti/vörur  sem  hægt er að kaupa í Bónus</vt:lpstr>
      <vt:lpstr>PowerPoint-kynning</vt:lpstr>
      <vt:lpstr>Skrifaðu niður orð sem  lýsa góðri manneskju</vt:lpstr>
      <vt:lpstr>PowerPoint-kynning</vt:lpstr>
      <vt:lpstr>Sameinaðu miða til að búa til nýja vöru  sem er hægt að kaupa í Bónus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Ferli hönnunar / Hönnunarhugsun (Design Thinking)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Hönnunarhugsun  og skapandi nálgun á verkefni</dc:title>
  <cp:lastModifiedBy>Hildur Rudolfsdóttir</cp:lastModifiedBy>
  <cp:revision>2</cp:revision>
  <dcterms:modified xsi:type="dcterms:W3CDTF">2023-05-16T08:46:24Z</dcterms:modified>
</cp:coreProperties>
</file>