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7"/>
  </p:notesMasterIdLst>
  <p:handoutMasterIdLst>
    <p:handoutMasterId r:id="rId28"/>
  </p:handoutMasterIdLst>
  <p:sldIdLst>
    <p:sldId id="257" r:id="rId5"/>
    <p:sldId id="410" r:id="rId6"/>
    <p:sldId id="384" r:id="rId7"/>
    <p:sldId id="402" r:id="rId8"/>
    <p:sldId id="403" r:id="rId9"/>
    <p:sldId id="404" r:id="rId10"/>
    <p:sldId id="389" r:id="rId11"/>
    <p:sldId id="321" r:id="rId12"/>
    <p:sldId id="405" r:id="rId13"/>
    <p:sldId id="392" r:id="rId14"/>
    <p:sldId id="393" r:id="rId15"/>
    <p:sldId id="407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8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3D6D39-08AD-4D75-B71D-E1F02692A68F}" v="6" dt="2023-06-21T13:58:31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is-IS"/>
              <a:t>Smelltu til að breyta textastílum frumgerðar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is-IS"/>
              <a:t>Smelltu til að breyta textastílum frumgerðar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is-IS">
                <a:solidFill>
                  <a:schemeClr val="tx1">
                    <a:alpha val="60000"/>
                  </a:schemeClr>
                </a:solidFill>
              </a:rPr>
              <a:t>Smelltu til að breyta stíl aðalundirtitla</a:t>
            </a:r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is-IS"/>
              <a:t>Smelltu til að breyta textastílum frumgerðar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is-IS">
                <a:solidFill>
                  <a:schemeClr val="tx1">
                    <a:alpha val="60000"/>
                  </a:schemeClr>
                </a:solidFill>
              </a:rPr>
              <a:t>Smelltu til að breyta stíl aðalundirtitla</a:t>
            </a:r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is-IS">
                <a:solidFill>
                  <a:schemeClr val="tx1">
                    <a:alpha val="60000"/>
                  </a:schemeClr>
                </a:solidFill>
              </a:rPr>
              <a:t>Smelltu til að breyta stíl aðalundirtitla</a:t>
            </a:r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is-IS"/>
              <a:t>Smelltu til að breyta stíl aðaltitils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is-IS"/>
              <a:t>Smelltu á tákn til að bæta við mynd</a:t>
            </a:r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is-IS"/>
              <a:t>Smelltu til að breyta textastílum frumgerðar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Besta partý ever!!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Harpa Rut Hilmarsdóttir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err="1"/>
              <a:t>verkefnastjóri</a:t>
            </a:r>
            <a:r>
              <a:rPr lang="en-US" sz="1600"/>
              <a:t> </a:t>
            </a:r>
            <a:r>
              <a:rPr lang="en-US" sz="1600" err="1"/>
              <a:t>barnamenningar</a:t>
            </a:r>
            <a:r>
              <a:rPr lang="en-US" sz="1600"/>
              <a:t> </a:t>
            </a:r>
            <a:r>
              <a:rPr lang="en-US" sz="1600" err="1"/>
              <a:t>hjá</a:t>
            </a:r>
            <a:r>
              <a:rPr lang="en-US" sz="1600"/>
              <a:t> </a:t>
            </a:r>
            <a:r>
              <a:rPr lang="en-US" sz="1600" err="1"/>
              <a:t>Reykjavíkurborg</a:t>
            </a:r>
            <a:r>
              <a:rPr lang="en-US" sz="1600"/>
              <a:t>  </a:t>
            </a:r>
            <a:endParaRPr lang="en-US" sz="1600">
              <a:solidFill>
                <a:srgbClr val="FFFFFF">
                  <a:alpha val="60000"/>
                </a:srgbClr>
              </a:solidFill>
            </a:endParaRPr>
          </a:p>
        </p:txBody>
      </p:sp>
      <p:pic>
        <p:nvPicPr>
          <p:cNvPr id="7" name="Staðgengill myndar 6" descr="Mynd sem inniheldur einstaklingur, svi , umhverfi, fj ldi">
            <a:extLst>
              <a:ext uri="{FF2B5EF4-FFF2-40B4-BE49-F238E27FC236}">
                <a16:creationId xmlns:a16="http://schemas.microsoft.com/office/drawing/2014/main" id="{5A153960-2E76-71BE-9BC5-631113E24E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692" r="16935" b="-1"/>
          <a:stretch/>
        </p:blipFill>
        <p:spPr>
          <a:xfrm>
            <a:off x="4560627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80363"/>
            <a:ext cx="6379210" cy="133305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Þú ert ekki </a:t>
            </a:r>
            <a:r>
              <a:rPr lang="en-US" sz="37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ofurmanneskja</a:t>
            </a: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B425BBD-042F-4CF8-A9EE-42CC14D2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0575" y="5492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Staðgengill myndar 7">
            <a:extLst>
              <a:ext uri="{FF2B5EF4-FFF2-40B4-BE49-F238E27FC236}">
                <a16:creationId xmlns:a16="http://schemas.microsoft.com/office/drawing/2014/main" id="{C09546C0-09E1-CC57-414D-DBAFF053B7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4078" r="-2" b="-2"/>
          <a:stretch/>
        </p:blipFill>
        <p:spPr>
          <a:xfrm>
            <a:off x="550863" y="2530474"/>
            <a:ext cx="5773738" cy="3779838"/>
          </a:xfrm>
          <a:custGeom>
            <a:avLst/>
            <a:gdLst/>
            <a:ahLst/>
            <a:cxnLst/>
            <a:rect l="l" t="t" r="r" b="b"/>
            <a:pathLst>
              <a:path w="5773738" h="3779838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8ED97E8-4320-4F9F-8AB2-2EC6D9FC9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0191" y="1665774"/>
            <a:ext cx="1262947" cy="1335600"/>
            <a:chOff x="2678417" y="2427951"/>
            <a:chExt cx="1262947" cy="13356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AE1E3F-711D-4F2E-AF4B-0A3CF77C5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17A35D9-9F09-4A9F-AD47-CF2115100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083" y="2166168"/>
            <a:ext cx="4500562" cy="2808288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Fáðu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fólk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í </a:t>
            </a:r>
            <a:r>
              <a:rPr lang="en-US" sz="3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lið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með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þér</a:t>
            </a:r>
            <a:endParaRPr lang="en-US" sz="320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071BFC-FCD5-404E-90E6-D5965577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24513" y="5071998"/>
            <a:ext cx="1980000" cy="1336764"/>
            <a:chOff x="7285270" y="3781428"/>
            <a:chExt cx="1980000" cy="1336764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0B934F-9437-4904-A573-FD6F8B81F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285270" y="3781428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204A86-ED4C-4DD3-9013-C7A4EFF92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351895" y="3784117"/>
              <a:ext cx="1853969" cy="1042921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EEA625-9D71-403F-B693-78E33344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997401" y="4831348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25D8F7F-021F-459C-87EB-5AF697DC3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978427" y="3850321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Hvernig </a:t>
            </a:r>
            <a:r>
              <a:rPr lang="en-US" sz="4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viðburð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viltu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við plana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Um </a:t>
            </a:r>
            <a:r>
              <a:rPr lang="en-US" sz="1600" err="1">
                <a:effectLst/>
              </a:rPr>
              <a:t>hvað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snýst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viðburðurinn</a:t>
            </a:r>
            <a:r>
              <a:rPr lang="en-US" sz="1600">
                <a:effectLst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Hvert</a:t>
            </a:r>
            <a:r>
              <a:rPr lang="en-US" sz="1600">
                <a:effectLst/>
              </a:rPr>
              <a:t> er </a:t>
            </a:r>
            <a:r>
              <a:rPr lang="en-US" sz="1600" err="1">
                <a:effectLst/>
              </a:rPr>
              <a:t>markmiðið</a:t>
            </a:r>
            <a:r>
              <a:rPr lang="en-US" sz="1600">
                <a:effectLst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err="1"/>
              <a:t>Hver</a:t>
            </a:r>
            <a:r>
              <a:rPr lang="en-US" sz="1600"/>
              <a:t> </a:t>
            </a:r>
            <a:r>
              <a:rPr lang="en-US" sz="1600" err="1"/>
              <a:t>eiga</a:t>
            </a:r>
            <a:r>
              <a:rPr lang="en-US" sz="1600"/>
              <a:t> </a:t>
            </a:r>
            <a:r>
              <a:rPr lang="en-US" sz="1600" err="1"/>
              <a:t>að</a:t>
            </a:r>
            <a:r>
              <a:rPr lang="en-US" sz="1600"/>
              <a:t> </a:t>
            </a:r>
            <a:r>
              <a:rPr lang="en-US" sz="1600" err="1"/>
              <a:t>mæta</a:t>
            </a:r>
            <a:r>
              <a:rPr lang="en-US" sz="1600"/>
              <a:t>?</a:t>
            </a:r>
            <a:endParaRPr lang="en-US" sz="160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Hvernig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viltu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að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viðburðurinn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verði</a:t>
            </a:r>
            <a:r>
              <a:rPr lang="en-US" sz="1600">
                <a:effectLst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Hvernig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ætlarðu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að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gera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hann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þannig</a:t>
            </a:r>
            <a:r>
              <a:rPr lang="en-US" sz="1600">
                <a:effectLst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pic>
        <p:nvPicPr>
          <p:cNvPr id="8" name="Staðgengill myndar 7" descr="Mynd sem inniheldur gras, einstaklingur, utandyra, h pur">
            <a:extLst>
              <a:ext uri="{FF2B5EF4-FFF2-40B4-BE49-F238E27FC236}">
                <a16:creationId xmlns:a16="http://schemas.microsoft.com/office/drawing/2014/main" id="{09D33A17-BDE3-37C8-C6BC-C2407086B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590" r="21051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5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037FFD4-A5C5-A279-6182-9F1A732B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4625435" cy="1056888"/>
          </a:xfrm>
        </p:spPr>
        <p:txBody>
          <a:bodyPr/>
          <a:lstStyle/>
          <a:p>
            <a:r>
              <a:rPr lang="is-IS"/>
              <a:t>Planið viðburð – </a:t>
            </a:r>
            <a:br>
              <a:rPr lang="is-IS"/>
            </a:br>
            <a:r>
              <a:rPr lang="is-IS"/>
              <a:t>20 mín verkefni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28869FC7-737D-93D3-E619-9E9A662736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1701580"/>
            <a:ext cx="4879878" cy="47468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/>
              <a:t>Þið eigið 50.000 kall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err="1"/>
              <a:t>Markmið</a:t>
            </a:r>
            <a:r>
              <a:rPr lang="en-US"/>
              <a:t> </a:t>
            </a:r>
            <a:r>
              <a:rPr lang="en-US" err="1"/>
              <a:t>viðburðar</a:t>
            </a:r>
            <a:r>
              <a:rPr lang="en-US" sz="2400">
                <a:effectLst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err="1"/>
              <a:t>Hver</a:t>
            </a:r>
            <a:r>
              <a:rPr lang="en-US"/>
              <a:t> </a:t>
            </a:r>
            <a:r>
              <a:rPr lang="en-US" err="1"/>
              <a:t>eiga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mæta</a:t>
            </a:r>
            <a:r>
              <a:rPr lang="en-US"/>
              <a:t>?</a:t>
            </a:r>
            <a:endParaRPr lang="en-US" sz="240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err="1"/>
              <a:t>Hvernig</a:t>
            </a:r>
            <a:r>
              <a:rPr lang="en-US"/>
              <a:t> á </a:t>
            </a:r>
            <a:r>
              <a:rPr lang="en-US" err="1"/>
              <a:t>viðburðurinn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vera</a:t>
            </a:r>
            <a:r>
              <a:rPr lang="en-US" sz="2400">
                <a:effectLst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err="1">
                <a:effectLst/>
              </a:rPr>
              <a:t>Hvernig</a:t>
            </a:r>
            <a:r>
              <a:rPr lang="en-US" sz="2400">
                <a:effectLst/>
              </a:rPr>
              <a:t> </a:t>
            </a:r>
            <a:r>
              <a:rPr lang="en-US" sz="2400" err="1">
                <a:effectLst/>
              </a:rPr>
              <a:t>ætlarðu</a:t>
            </a:r>
            <a:r>
              <a:rPr lang="en-US" sz="2400">
                <a:effectLst/>
              </a:rPr>
              <a:t> </a:t>
            </a:r>
            <a:r>
              <a:rPr lang="en-US" sz="2400" err="1">
                <a:effectLst/>
              </a:rPr>
              <a:t>að</a:t>
            </a:r>
            <a:r>
              <a:rPr lang="en-US" sz="2400">
                <a:effectLst/>
              </a:rPr>
              <a:t> </a:t>
            </a:r>
            <a:r>
              <a:rPr lang="en-US" sz="2400" err="1">
                <a:effectLst/>
              </a:rPr>
              <a:t>gera</a:t>
            </a:r>
            <a:r>
              <a:rPr lang="en-US" sz="2400">
                <a:effectLst/>
              </a:rPr>
              <a:t> </a:t>
            </a:r>
            <a:r>
              <a:rPr lang="en-US" sz="2400" err="1">
                <a:effectLst/>
              </a:rPr>
              <a:t>hann</a:t>
            </a:r>
            <a:r>
              <a:rPr lang="en-US" sz="2400">
                <a:effectLst/>
              </a:rPr>
              <a:t> </a:t>
            </a:r>
            <a:r>
              <a:rPr lang="en-US" sz="2400" err="1">
                <a:effectLst/>
              </a:rPr>
              <a:t>þannig</a:t>
            </a:r>
            <a:r>
              <a:rPr lang="en-US" sz="2400">
                <a:effectLst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err="1"/>
              <a:t>Hvernig</a:t>
            </a:r>
            <a:r>
              <a:rPr lang="en-US"/>
              <a:t> </a:t>
            </a:r>
            <a:r>
              <a:rPr lang="en-US" err="1"/>
              <a:t>færðu</a:t>
            </a:r>
            <a:r>
              <a:rPr lang="en-US"/>
              <a:t> </a:t>
            </a:r>
            <a:r>
              <a:rPr lang="en-US" err="1"/>
              <a:t>rétta</a:t>
            </a:r>
            <a:r>
              <a:rPr lang="en-US"/>
              <a:t> </a:t>
            </a:r>
            <a:r>
              <a:rPr lang="en-US" err="1"/>
              <a:t>fólkið</a:t>
            </a:r>
            <a:r>
              <a:rPr lang="en-US"/>
              <a:t> á </a:t>
            </a:r>
            <a:r>
              <a:rPr lang="en-US" err="1"/>
              <a:t>staðinn</a:t>
            </a:r>
            <a:r>
              <a:rPr lang="en-US"/>
              <a:t>?</a:t>
            </a:r>
            <a:endParaRPr lang="en-US" sz="240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/>
          </a:p>
        </p:txBody>
      </p:sp>
      <p:pic>
        <p:nvPicPr>
          <p:cNvPr id="9" name="Staðgengill myndar 8" descr="Mynd sem inniheldur einstaklingur, innandyra, h�pur, fj�ldi&#10;&#10;Lýsing sjálfkrafa búin til">
            <a:extLst>
              <a:ext uri="{FF2B5EF4-FFF2-40B4-BE49-F238E27FC236}">
                <a16:creationId xmlns:a16="http://schemas.microsoft.com/office/drawing/2014/main" id="{78372348-53BA-968E-8284-376328A376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75" r="21875"/>
          <a:stretch>
            <a:fillRect/>
          </a:stretch>
        </p:blipFill>
        <p:spPr>
          <a:xfrm>
            <a:off x="5508784" y="784452"/>
            <a:ext cx="5132388" cy="5132388"/>
          </a:xfrm>
        </p:spPr>
      </p:pic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828A06A1-9027-7EAB-01C4-0647EAF8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05CF03C5-F28B-2DF7-B33E-B10AC9AFF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C2BEA148-06B5-08CF-7DA3-B08E9647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0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5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/>
              <a:t>Skipulag </a:t>
            </a:r>
            <a:br>
              <a:rPr lang="en-US"/>
            </a:br>
            <a:r>
              <a:rPr lang="en-US"/>
              <a:t>skipulag</a:t>
            </a:r>
            <a:br>
              <a:rPr lang="en-US"/>
            </a:br>
            <a:r>
              <a:rPr lang="en-US"/>
              <a:t>skipulag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5437187" cy="3415519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 marL="0" indent="0"/>
            <a:endParaRPr lang="en-US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err="1">
                <a:effectLst/>
              </a:rPr>
              <a:t>Vinna</a:t>
            </a:r>
            <a:r>
              <a:rPr lang="en-US">
                <a:effectLst/>
              </a:rPr>
              <a:t>, </a:t>
            </a:r>
            <a:r>
              <a:rPr lang="en-US" err="1">
                <a:effectLst/>
              </a:rPr>
              <a:t>hæfileikar</a:t>
            </a:r>
            <a:r>
              <a:rPr lang="en-US">
                <a:effectLst/>
              </a:rPr>
              <a:t>, </a:t>
            </a:r>
            <a:r>
              <a:rPr lang="en-US" err="1">
                <a:effectLst/>
              </a:rPr>
              <a:t>ástr</a:t>
            </a:r>
            <a:r>
              <a:rPr lang="en-US" err="1"/>
              <a:t>íða</a:t>
            </a:r>
            <a:r>
              <a:rPr lang="en-US"/>
              <a:t>, </a:t>
            </a:r>
            <a:r>
              <a:rPr lang="en-US" err="1"/>
              <a:t>kærleikur</a:t>
            </a:r>
            <a:r>
              <a:rPr lang="en-US"/>
              <a:t> og </a:t>
            </a:r>
            <a:r>
              <a:rPr lang="en-US" err="1"/>
              <a:t>svefn</a:t>
            </a:r>
            <a:endParaRPr lang="en-US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Gott </a:t>
            </a:r>
            <a:r>
              <a:rPr lang="en-US" err="1">
                <a:effectLst/>
              </a:rPr>
              <a:t>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deila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skjölum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t.d.</a:t>
            </a:r>
            <a:r>
              <a:rPr lang="en-US">
                <a:effectLst/>
              </a:rPr>
              <a:t> á google drive </a:t>
            </a:r>
            <a:r>
              <a:rPr lang="en-US" err="1">
                <a:effectLst/>
              </a:rPr>
              <a:t>eða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sharepoint</a:t>
            </a:r>
            <a:endParaRPr lang="en-US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err="1">
                <a:effectLst/>
              </a:rPr>
              <a:t>Snjallt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að</a:t>
            </a:r>
            <a:r>
              <a:rPr lang="en-US">
                <a:effectLst/>
              </a:rPr>
              <a:t> geta </a:t>
            </a:r>
            <a:r>
              <a:rPr lang="en-US" err="1">
                <a:effectLst/>
              </a:rPr>
              <a:t>fundið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upplýsingar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frá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síðasta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ári</a:t>
            </a:r>
            <a:r>
              <a:rPr lang="en-US">
                <a:effectLst/>
              </a:rPr>
              <a:t> t.d.um </a:t>
            </a:r>
            <a:r>
              <a:rPr lang="en-US" err="1">
                <a:effectLst/>
              </a:rPr>
              <a:t>kostnað</a:t>
            </a:r>
            <a:r>
              <a:rPr lang="en-US">
                <a:effectLst/>
              </a:rPr>
              <a:t>, </a:t>
            </a:r>
            <a:r>
              <a:rPr lang="en-US" err="1">
                <a:effectLst/>
              </a:rPr>
              <a:t>magn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þess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þurfti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kaupa</a:t>
            </a:r>
            <a:r>
              <a:rPr lang="en-US">
                <a:effectLst/>
              </a:rPr>
              <a:t> er </a:t>
            </a:r>
            <a:r>
              <a:rPr lang="en-US" err="1">
                <a:effectLst/>
              </a:rPr>
              <a:t>vistað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einhvers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staðar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þar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fólk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getur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fundið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það</a:t>
            </a:r>
            <a:r>
              <a:rPr lang="en-US">
                <a:effectLst/>
              </a:rPr>
              <a:t> á </a:t>
            </a:r>
            <a:r>
              <a:rPr lang="en-US" err="1">
                <a:effectLst/>
              </a:rPr>
              <a:t>næsta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ári</a:t>
            </a:r>
            <a:endParaRPr lang="en-US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2" name="Staðgengill myndar 11" descr="Mynd sem inniheldur texti&#10;&#10;Lýsing sjálfkrafa búin til">
            <a:extLst>
              <a:ext uri="{FF2B5EF4-FFF2-40B4-BE49-F238E27FC236}">
                <a16:creationId xmlns:a16="http://schemas.microsoft.com/office/drawing/2014/main" id="{08B7E371-E484-9657-4DC5-798E5C033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042" b="7042"/>
          <a:stretch>
            <a:fillRect/>
          </a:stretch>
        </p:blipFill>
        <p:spPr>
          <a:xfrm>
            <a:off x="6924675" y="1074341"/>
            <a:ext cx="4713922" cy="4709318"/>
          </a:xfrm>
          <a:custGeom>
            <a:avLst/>
            <a:gdLst/>
            <a:ahLst/>
            <a:cxnLst/>
            <a:rect l="l" t="t" r="r" b="b"/>
            <a:pathLst>
              <a:path w="4713922" h="5759450">
                <a:moveTo>
                  <a:pt x="0" y="0"/>
                </a:moveTo>
                <a:lnTo>
                  <a:pt x="4713922" y="0"/>
                </a:lnTo>
                <a:lnTo>
                  <a:pt x="4713922" y="5759450"/>
                </a:lnTo>
                <a:lnTo>
                  <a:pt x="0" y="5759450"/>
                </a:lnTo>
                <a:close/>
              </a:path>
            </a:pathLst>
          </a:cu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74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80363"/>
            <a:ext cx="5437188" cy="1333055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Gera tímalínu fyrir viðburðinn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F8F457-0192-4F9A-9EEF-D784521FA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02932" y="412017"/>
            <a:ext cx="667800" cy="631474"/>
            <a:chOff x="8069541" y="1262702"/>
            <a:chExt cx="667800" cy="631474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1A27EA-330C-4F31-9051-19CBAE978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8069541" y="1262702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127000" dist="50800" dir="42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6FC59F-EC76-4A7A-AF75-507FBE3B5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Staðgengill myndar 7">
            <a:extLst>
              <a:ext uri="{FF2B5EF4-FFF2-40B4-BE49-F238E27FC236}">
                <a16:creationId xmlns:a16="http://schemas.microsoft.com/office/drawing/2014/main" id="{E8291DD5-348C-EC8A-5F10-E719F3F36C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140" r="6464" b="-2"/>
          <a:stretch/>
        </p:blipFill>
        <p:spPr>
          <a:xfrm>
            <a:off x="550863" y="2530474"/>
            <a:ext cx="5773738" cy="3779838"/>
          </a:xfrm>
          <a:custGeom>
            <a:avLst/>
            <a:gdLst/>
            <a:ahLst/>
            <a:cxnLst/>
            <a:rect l="l" t="t" r="r" b="b"/>
            <a:pathLst>
              <a:path w="5773738" h="3779838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0575" y="1520825"/>
            <a:ext cx="4500562" cy="4572000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err="1">
                <a:effectLst/>
              </a:rPr>
              <a:t>Hvenær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þarf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byrja</a:t>
            </a:r>
            <a:r>
              <a:rPr lang="en-US">
                <a:effectLst/>
              </a:rPr>
              <a:t>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err="1">
                <a:effectLst/>
              </a:rPr>
              <a:t>Hvað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þarf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gera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fyrst</a:t>
            </a:r>
            <a:r>
              <a:rPr lang="en-US">
                <a:effectLst/>
              </a:rPr>
              <a:t>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err="1">
                <a:effectLst/>
              </a:rPr>
              <a:t>Hvað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svo</a:t>
            </a:r>
            <a:r>
              <a:rPr lang="en-US">
                <a:effectLst/>
              </a:rPr>
              <a:t>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err="1">
                <a:effectLst/>
              </a:rPr>
              <a:t>Hvað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gerum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við</a:t>
            </a:r>
            <a:r>
              <a:rPr lang="en-US">
                <a:effectLst/>
              </a:rPr>
              <a:t> á </a:t>
            </a:r>
            <a:r>
              <a:rPr lang="en-US" err="1">
                <a:effectLst/>
              </a:rPr>
              <a:t>síðustu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stundu</a:t>
            </a:r>
            <a:r>
              <a:rPr lang="en-US">
                <a:effectLst/>
              </a:rPr>
              <a:t>? (</a:t>
            </a:r>
            <a:r>
              <a:rPr lang="en-US" err="1">
                <a:effectLst/>
              </a:rPr>
              <a:t>má</a:t>
            </a:r>
            <a:r>
              <a:rPr lang="en-US">
                <a:effectLst/>
              </a:rPr>
              <a:t> ekki vera </a:t>
            </a:r>
            <a:r>
              <a:rPr lang="en-US" err="1">
                <a:effectLst/>
              </a:rPr>
              <a:t>allt</a:t>
            </a:r>
            <a:r>
              <a:rPr lang="en-US">
                <a:effectLst/>
              </a:rPr>
              <a:t> </a:t>
            </a:r>
            <a:r>
              <a:rPr lang="en-US">
                <a:effectLst/>
                <a:sym typeface="Segoe UI Emoji" panose="020B0502040204020203" pitchFamily="34" charset="0"/>
              </a:rPr>
              <a:t>😊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>
                <a:sym typeface="Segoe UI Emoji" panose="020B0502040204020203" pitchFamily="34" charset="0"/>
              </a:rPr>
              <a:t>Gott </a:t>
            </a:r>
            <a:r>
              <a:rPr lang="en-US" err="1">
                <a:sym typeface="Segoe UI Emoji" panose="020B0502040204020203" pitchFamily="34" charset="0"/>
              </a:rPr>
              <a:t>að</a:t>
            </a:r>
            <a:r>
              <a:rPr lang="en-US">
                <a:sym typeface="Segoe UI Emoji" panose="020B0502040204020203" pitchFamily="34" charset="0"/>
              </a:rPr>
              <a:t> </a:t>
            </a:r>
            <a:r>
              <a:rPr lang="en-US" err="1">
                <a:sym typeface="Segoe UI Emoji" panose="020B0502040204020203" pitchFamily="34" charset="0"/>
              </a:rPr>
              <a:t>setja</a:t>
            </a:r>
            <a:r>
              <a:rPr lang="en-US">
                <a:sym typeface="Segoe UI Emoji" panose="020B0502040204020203" pitchFamily="34" charset="0"/>
              </a:rPr>
              <a:t> </a:t>
            </a:r>
            <a:r>
              <a:rPr lang="en-US" err="1">
                <a:sym typeface="Segoe UI Emoji" panose="020B0502040204020203" pitchFamily="34" charset="0"/>
              </a:rPr>
              <a:t>þetta</a:t>
            </a:r>
            <a:r>
              <a:rPr lang="en-US">
                <a:sym typeface="Segoe UI Emoji" panose="020B0502040204020203" pitchFamily="34" charset="0"/>
              </a:rPr>
              <a:t> </a:t>
            </a:r>
            <a:r>
              <a:rPr lang="en-US" err="1">
                <a:sym typeface="Segoe UI Emoji" panose="020B0502040204020203" pitchFamily="34" charset="0"/>
              </a:rPr>
              <a:t>myndrænt</a:t>
            </a:r>
            <a:r>
              <a:rPr lang="en-US">
                <a:sym typeface="Segoe UI Emoji" panose="020B0502040204020203" pitchFamily="34" charset="0"/>
              </a:rPr>
              <a:t> </a:t>
            </a:r>
            <a:r>
              <a:rPr lang="en-US" err="1">
                <a:sym typeface="Segoe UI Emoji" panose="020B0502040204020203" pitchFamily="34" charset="0"/>
              </a:rPr>
              <a:t>upp</a:t>
            </a:r>
            <a:r>
              <a:rPr lang="en-US">
                <a:sym typeface="Segoe UI Emoji" panose="020B0502040204020203" pitchFamily="34" charset="0"/>
              </a:rPr>
              <a:t> á </a:t>
            </a:r>
            <a:r>
              <a:rPr lang="en-US" err="1">
                <a:sym typeface="Segoe UI Emoji" panose="020B0502040204020203" pitchFamily="34" charset="0"/>
              </a:rPr>
              <a:t>vegg</a:t>
            </a:r>
            <a:r>
              <a:rPr lang="en-US">
                <a:sym typeface="Segoe UI Emoji" panose="020B0502040204020203" pitchFamily="34" charset="0"/>
              </a:rPr>
              <a:t> </a:t>
            </a:r>
            <a:r>
              <a:rPr lang="en-US" err="1">
                <a:sym typeface="Segoe UI Emoji" panose="020B0502040204020203" pitchFamily="34" charset="0"/>
              </a:rPr>
              <a:t>eða</a:t>
            </a:r>
            <a:r>
              <a:rPr lang="en-US">
                <a:sym typeface="Segoe UI Emoji" panose="020B0502040204020203" pitchFamily="34" charset="0"/>
              </a:rPr>
              <a:t> </a:t>
            </a:r>
            <a:r>
              <a:rPr lang="en-US" err="1">
                <a:sym typeface="Segoe UI Emoji" panose="020B0502040204020203" pitchFamily="34" charset="0"/>
              </a:rPr>
              <a:t>rafrænt</a:t>
            </a:r>
            <a:r>
              <a:rPr lang="en-US">
                <a:sym typeface="Segoe UI Emoji" panose="020B0502040204020203" pitchFamily="34" charset="0"/>
              </a:rPr>
              <a:t>  </a:t>
            </a:r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E6AA126-9DDC-4FBE-AEE6-8D0E982B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2295" y="6121100"/>
            <a:ext cx="1080000" cy="736900"/>
          </a:xfrm>
          <a:custGeom>
            <a:avLst/>
            <a:gdLst>
              <a:gd name="connsiteX0" fmla="*/ 540000 w 1080000"/>
              <a:gd name="connsiteY0" fmla="*/ 0 h 736900"/>
              <a:gd name="connsiteX1" fmla="*/ 1080000 w 1080000"/>
              <a:gd name="connsiteY1" fmla="*/ 540000 h 736900"/>
              <a:gd name="connsiteX2" fmla="*/ 1069029 w 1080000"/>
              <a:gd name="connsiteY2" fmla="*/ 648829 h 736900"/>
              <a:gd name="connsiteX3" fmla="*/ 1041691 w 1080000"/>
              <a:gd name="connsiteY3" fmla="*/ 736900 h 736900"/>
              <a:gd name="connsiteX4" fmla="*/ 38310 w 1080000"/>
              <a:gd name="connsiteY4" fmla="*/ 736900 h 736900"/>
              <a:gd name="connsiteX5" fmla="*/ 10971 w 1080000"/>
              <a:gd name="connsiteY5" fmla="*/ 648829 h 736900"/>
              <a:gd name="connsiteX6" fmla="*/ 0 w 1080000"/>
              <a:gd name="connsiteY6" fmla="*/ 540000 h 736900"/>
              <a:gd name="connsiteX7" fmla="*/ 540000 w 1080000"/>
              <a:gd name="connsiteY7" fmla="*/ 0 h 73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0000" h="736900">
                <a:moveTo>
                  <a:pt x="540000" y="0"/>
                </a:moveTo>
                <a:cubicBezTo>
                  <a:pt x="838234" y="0"/>
                  <a:pt x="1080000" y="241766"/>
                  <a:pt x="1080000" y="540000"/>
                </a:cubicBezTo>
                <a:cubicBezTo>
                  <a:pt x="1080000" y="577280"/>
                  <a:pt x="1076223" y="613676"/>
                  <a:pt x="1069029" y="648829"/>
                </a:cubicBezTo>
                <a:lnTo>
                  <a:pt x="1041691" y="736900"/>
                </a:lnTo>
                <a:lnTo>
                  <a:pt x="38310" y="736900"/>
                </a:lnTo>
                <a:lnTo>
                  <a:pt x="10971" y="648829"/>
                </a:lnTo>
                <a:cubicBezTo>
                  <a:pt x="3778" y="613676"/>
                  <a:pt x="0" y="577280"/>
                  <a:pt x="0" y="540000"/>
                </a:cubicBezTo>
                <a:cubicBezTo>
                  <a:pt x="0" y="241766"/>
                  <a:pt x="241766" y="0"/>
                  <a:pt x="5400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76200" dir="1926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13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Samvinna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Hittist reglulega en ekki OF reglulega 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Gerið tékklista með verkefnum sem þarf að vinna 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– gott að vinna á einhverju online platformi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Skiptið með ykkur verkum - hver á að gera hvað?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Farið yfir tímalínuna og verkefnalistann á öllum fundum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8" name="Staðgengill myndar 7" descr="Mynd sem inniheldur texti&#10;&#10;Lýsing sjálfkrafa búin til">
            <a:extLst>
              <a:ext uri="{FF2B5EF4-FFF2-40B4-BE49-F238E27FC236}">
                <a16:creationId xmlns:a16="http://schemas.microsoft.com/office/drawing/2014/main" id="{5EB85810-B9AB-9BBE-BB34-506B236180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3770"/>
          <a:stretch/>
        </p:blipFill>
        <p:spPr>
          <a:xfrm>
            <a:off x="4743451" y="549275"/>
            <a:ext cx="6897687" cy="5759451"/>
          </a:xfrm>
          <a:custGeom>
            <a:avLst/>
            <a:gdLst/>
            <a:ahLst/>
            <a:cxnLst/>
            <a:rect l="l" t="t" r="r" b="b"/>
            <a:pathLst>
              <a:path w="6897687" h="5759451">
                <a:moveTo>
                  <a:pt x="0" y="0"/>
                </a:moveTo>
                <a:lnTo>
                  <a:pt x="6897687" y="0"/>
                </a:lnTo>
                <a:lnTo>
                  <a:pt x="6897687" y="5759451"/>
                </a:lnTo>
                <a:lnTo>
                  <a:pt x="0" y="5759451"/>
                </a:lnTo>
                <a:close/>
              </a:path>
            </a:pathLst>
          </a:cu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1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Það þarf að vita hvað er til mikill peningur áður en farið er af stað að skipuleggja.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Gerið áætlun og setjið inn kostnað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Hvað fáið þið inn og hvað mun allt kosta?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pic>
        <p:nvPicPr>
          <p:cNvPr id="8" name="Staðgengill myndar 7" descr="Mynd sem inniheldur texti&#10;&#10;Lýsing sjálfkrafa búin til">
            <a:extLst>
              <a:ext uri="{FF2B5EF4-FFF2-40B4-BE49-F238E27FC236}">
                <a16:creationId xmlns:a16="http://schemas.microsoft.com/office/drawing/2014/main" id="{8820E2A7-8D01-A4C6-FE5C-613F63FE3A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8663" r="18664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41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Hvernig fáum við fólkið á staðinn?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Auglýsingar</a:t>
            </a:r>
            <a:r>
              <a:rPr lang="en-US" sz="1600"/>
              <a:t> </a:t>
            </a:r>
            <a:endParaRPr lang="en-US" sz="1600">
              <a:effectLst/>
            </a:endParaRP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Hvar </a:t>
            </a:r>
            <a:r>
              <a:rPr lang="en-US" sz="1600" err="1">
                <a:effectLst/>
              </a:rPr>
              <a:t>náið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þið</a:t>
            </a:r>
            <a:r>
              <a:rPr lang="en-US" sz="1600">
                <a:effectLst/>
              </a:rPr>
              <a:t> best í </a:t>
            </a:r>
            <a:r>
              <a:rPr lang="en-US" sz="1600" err="1">
                <a:effectLst/>
              </a:rPr>
              <a:t>ykkar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fólk</a:t>
            </a:r>
            <a:r>
              <a:rPr lang="en-US" sz="1600">
                <a:effectLst/>
              </a:rPr>
              <a:t>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Viðburðir</a:t>
            </a:r>
            <a:r>
              <a:rPr lang="en-US" sz="1600">
                <a:effectLst/>
              </a:rPr>
              <a:t> og </a:t>
            </a:r>
            <a:r>
              <a:rPr lang="en-US" sz="1600" err="1">
                <a:effectLst/>
              </a:rPr>
              <a:t>pepp</a:t>
            </a:r>
            <a:r>
              <a:rPr lang="en-US" sz="1600">
                <a:effectLst/>
              </a:rPr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Samfélagsmiðlar</a:t>
            </a:r>
            <a:r>
              <a:rPr lang="en-US" sz="1600">
                <a:effectLst/>
              </a:rPr>
              <a:t> – </a:t>
            </a:r>
            <a:r>
              <a:rPr lang="en-US" sz="1600" err="1">
                <a:effectLst/>
              </a:rPr>
              <a:t>skemmtilegt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efni</a:t>
            </a:r>
            <a:r>
              <a:rPr lang="en-US" sz="1600">
                <a:effectLst/>
              </a:rPr>
              <a:t> – </a:t>
            </a:r>
            <a:r>
              <a:rPr lang="en-US" sz="1600" err="1">
                <a:effectLst/>
              </a:rPr>
              <a:t>bak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við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tjöldin</a:t>
            </a:r>
            <a:endParaRPr lang="en-US" sz="1600">
              <a:effectLst/>
            </a:endParaRP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Nýta</a:t>
            </a:r>
            <a:r>
              <a:rPr lang="en-US" sz="1600"/>
              <a:t> </a:t>
            </a:r>
            <a:r>
              <a:rPr lang="en-US" sz="1600" err="1"/>
              <a:t>þekkinguna</a:t>
            </a:r>
            <a:r>
              <a:rPr lang="en-US" sz="1600"/>
              <a:t> í </a:t>
            </a:r>
            <a:r>
              <a:rPr lang="en-US" sz="1600" err="1"/>
              <a:t>hópnum</a:t>
            </a:r>
            <a:r>
              <a:rPr lang="en-US" sz="1600"/>
              <a:t> </a:t>
            </a:r>
            <a:endParaRPr lang="en-US" sz="160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pic>
        <p:nvPicPr>
          <p:cNvPr id="8" name="Staðgengill myndar 7">
            <a:extLst>
              <a:ext uri="{FF2B5EF4-FFF2-40B4-BE49-F238E27FC236}">
                <a16:creationId xmlns:a16="http://schemas.microsoft.com/office/drawing/2014/main" id="{7E16353F-AA53-ED46-D729-1F43AF2FF8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9348" b="-4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3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/>
              <a:t>Af hverju ætti einhver að mæta?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2D4ED5-DC78-4C88-97AA-483206C53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70793" y="0"/>
            <a:ext cx="1468514" cy="1521012"/>
            <a:chOff x="5236793" y="2432482"/>
            <a:chExt cx="1468514" cy="1521012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0DE0B65A-4839-40B2-BA92-1464FEADB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463135" y="2432482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42A0A68-39DD-4DA7-BAD5-63B9C139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36793" y="2566400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21A69E50-7E10-45C3-B4F2-19DBA774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765469" y="2876944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D166A8AB-8924-421C-BCED-B54DBC40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7897" y="5497189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Skýr skilaboð </a:t>
            </a:r>
          </a:p>
          <a:p>
            <a:pPr marL="285750" lvl="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Um hvað snýst viðburðurinn?</a:t>
            </a:r>
          </a:p>
          <a:p>
            <a:pPr marL="285750" lvl="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Hvar og hvenær?</a:t>
            </a:r>
          </a:p>
          <a:p>
            <a:pPr marL="285750" lvl="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Af hverju viltu fara?</a:t>
            </a:r>
          </a:p>
          <a:p>
            <a:pPr marL="285750" lvl="0"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Hvað þarf ég að gera til að geta mætt?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8" name="Staðgengill myndar 7" descr="Mynd sem inniheldur texti, skilti, himinn, utandyra&#10;&#10;Lýsing sjálfkrafa búin til">
            <a:extLst>
              <a:ext uri="{FF2B5EF4-FFF2-40B4-BE49-F238E27FC236}">
                <a16:creationId xmlns:a16="http://schemas.microsoft.com/office/drawing/2014/main" id="{6F0573AE-6B82-6E2A-1544-FB4CF9D649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018" r="6018"/>
          <a:stretch>
            <a:fillRect/>
          </a:stretch>
        </p:blipFill>
        <p:spPr>
          <a:xfrm>
            <a:off x="5217471" y="549275"/>
            <a:ext cx="5757094" cy="5759451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2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Hvernig fáum við fólkið á staðinn?</a:t>
            </a:r>
          </a:p>
        </p:txBody>
      </p:sp>
      <p:pic>
        <p:nvPicPr>
          <p:cNvPr id="12" name="Staðgengill myndar 11" descr="Mynd sem inniheldur einstaklingur, f�lk, h�pur, fj�ldi&#10;&#10;Lýsing sjálfkrafa búin til">
            <a:extLst>
              <a:ext uri="{FF2B5EF4-FFF2-40B4-BE49-F238E27FC236}">
                <a16:creationId xmlns:a16="http://schemas.microsoft.com/office/drawing/2014/main" id="{B685C948-4193-E431-5349-41E9B86307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9602" b="23984"/>
          <a:stretch/>
        </p:blipFill>
        <p:spPr>
          <a:xfrm>
            <a:off x="20" y="1"/>
            <a:ext cx="12191980" cy="3777175"/>
          </a:xfrm>
          <a:custGeom>
            <a:avLst/>
            <a:gdLst/>
            <a:ahLst/>
            <a:cxnLst/>
            <a:rect l="l" t="t" r="r" b="b"/>
            <a:pathLst>
              <a:path w="12192000" h="3777175">
                <a:moveTo>
                  <a:pt x="0" y="0"/>
                </a:moveTo>
                <a:lnTo>
                  <a:pt x="12192000" y="0"/>
                </a:lnTo>
                <a:lnTo>
                  <a:pt x="12192000" y="3777175"/>
                </a:lnTo>
                <a:lnTo>
                  <a:pt x="0" y="3777175"/>
                </a:ln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13" y="360283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325" y="4508500"/>
            <a:ext cx="6373813" cy="156295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>
                <a:effectLst/>
              </a:rPr>
              <a:t>Hvar </a:t>
            </a:r>
            <a:r>
              <a:rPr lang="en-US" sz="1200" err="1">
                <a:effectLst/>
              </a:rPr>
              <a:t>náið</a:t>
            </a:r>
            <a:r>
              <a:rPr lang="en-US" sz="1200">
                <a:effectLst/>
              </a:rPr>
              <a:t> </a:t>
            </a:r>
            <a:r>
              <a:rPr lang="en-US" sz="1200" err="1">
                <a:effectLst/>
              </a:rPr>
              <a:t>þið</a:t>
            </a:r>
            <a:r>
              <a:rPr lang="en-US" sz="1200">
                <a:effectLst/>
              </a:rPr>
              <a:t> best í </a:t>
            </a:r>
            <a:r>
              <a:rPr lang="en-US" sz="1200" err="1">
                <a:effectLst/>
              </a:rPr>
              <a:t>ykkar</a:t>
            </a:r>
            <a:r>
              <a:rPr lang="en-US" sz="1200">
                <a:effectLst/>
              </a:rPr>
              <a:t> </a:t>
            </a:r>
            <a:r>
              <a:rPr lang="en-US" sz="1200" err="1">
                <a:effectLst/>
              </a:rPr>
              <a:t>fólk</a:t>
            </a:r>
            <a:r>
              <a:rPr lang="en-US" sz="1200">
                <a:effectLst/>
              </a:rPr>
              <a:t>?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err="1">
                <a:effectLst/>
              </a:rPr>
              <a:t>Viðburðir</a:t>
            </a:r>
            <a:r>
              <a:rPr lang="en-US" sz="1200">
                <a:effectLst/>
              </a:rPr>
              <a:t> og </a:t>
            </a:r>
            <a:r>
              <a:rPr lang="en-US" sz="1200" err="1">
                <a:effectLst/>
              </a:rPr>
              <a:t>pepp</a:t>
            </a:r>
            <a:r>
              <a:rPr lang="en-US" sz="1200">
                <a:effectLst/>
              </a:rPr>
              <a:t> 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err="1">
                <a:effectLst/>
              </a:rPr>
              <a:t>Samfélagsmiðlar</a:t>
            </a:r>
            <a:r>
              <a:rPr lang="en-US" sz="1200">
                <a:effectLst/>
              </a:rPr>
              <a:t> </a:t>
            </a:r>
            <a:r>
              <a:rPr lang="en-US" sz="1200"/>
              <a:t>– </a:t>
            </a:r>
            <a:r>
              <a:rPr lang="en-US" sz="1200" err="1"/>
              <a:t>gerið</a:t>
            </a:r>
            <a:r>
              <a:rPr lang="en-US" sz="1200"/>
              <a:t> </a:t>
            </a:r>
            <a:r>
              <a:rPr lang="en-US" sz="1200" err="1"/>
              <a:t>skemmtilegt</a:t>
            </a:r>
            <a:r>
              <a:rPr lang="en-US" sz="1200"/>
              <a:t> </a:t>
            </a:r>
            <a:r>
              <a:rPr lang="en-US" sz="1200" err="1"/>
              <a:t>efni</a:t>
            </a:r>
            <a:r>
              <a:rPr lang="en-US" sz="1200"/>
              <a:t> </a:t>
            </a:r>
            <a:r>
              <a:rPr lang="en-US" sz="1200" err="1"/>
              <a:t>sem</a:t>
            </a:r>
            <a:r>
              <a:rPr lang="en-US" sz="1200"/>
              <a:t> </a:t>
            </a:r>
            <a:r>
              <a:rPr lang="en-US" sz="1200" err="1"/>
              <a:t>lætur</a:t>
            </a:r>
            <a:r>
              <a:rPr lang="en-US" sz="1200"/>
              <a:t> </a:t>
            </a:r>
            <a:r>
              <a:rPr lang="en-US" sz="1200" err="1"/>
              <a:t>fólk</a:t>
            </a:r>
            <a:r>
              <a:rPr lang="en-US" sz="1200"/>
              <a:t> </a:t>
            </a:r>
            <a:r>
              <a:rPr lang="en-US" sz="1200" err="1"/>
              <a:t>langa</a:t>
            </a:r>
            <a:r>
              <a:rPr lang="en-US" sz="1200"/>
              <a:t> </a:t>
            </a:r>
            <a:r>
              <a:rPr lang="en-US" sz="1200" err="1"/>
              <a:t>til</a:t>
            </a:r>
            <a:r>
              <a:rPr lang="en-US" sz="1200"/>
              <a:t> </a:t>
            </a:r>
            <a:r>
              <a:rPr lang="en-US" sz="1200" err="1"/>
              <a:t>að</a:t>
            </a:r>
            <a:r>
              <a:rPr lang="en-US" sz="1200"/>
              <a:t> </a:t>
            </a:r>
            <a:r>
              <a:rPr lang="en-US" sz="1200" err="1"/>
              <a:t>mæta</a:t>
            </a:r>
            <a:endParaRPr lang="en-US" sz="1200">
              <a:effectLst/>
            </a:endParaRP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err="1"/>
              <a:t>Nýta</a:t>
            </a:r>
            <a:r>
              <a:rPr lang="en-US" sz="1200"/>
              <a:t> </a:t>
            </a:r>
            <a:r>
              <a:rPr lang="en-US" sz="1200" err="1"/>
              <a:t>þekkinguna</a:t>
            </a:r>
            <a:r>
              <a:rPr lang="en-US" sz="1200"/>
              <a:t> í </a:t>
            </a:r>
            <a:r>
              <a:rPr lang="en-US" sz="1200" err="1"/>
              <a:t>hópnum</a:t>
            </a:r>
            <a:r>
              <a:rPr lang="en-US" sz="1200"/>
              <a:t> </a:t>
            </a:r>
            <a:endParaRPr lang="en-US" sz="1200">
              <a:effectLst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0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7FACF5D-64F1-C2D0-9083-FDC1A81AD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Mikilvægasta fólkið 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366341B-1D34-70FD-E691-9B6A935F2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Þið látið hlutina gerast</a:t>
            </a:r>
          </a:p>
          <a:p>
            <a:r>
              <a:rPr lang="is-IS"/>
              <a:t>Dýrmæt reynsla fyrir ykkur sjálf  </a:t>
            </a:r>
          </a:p>
        </p:txBody>
      </p:sp>
      <p:pic>
        <p:nvPicPr>
          <p:cNvPr id="11" name="Staðgengill myndar 10" descr="Mynd sem inniheldur einstaklingur, innandyra, f�lk, fj�ldi&#10;&#10;Lýsing sjálfkrafa búin til">
            <a:extLst>
              <a:ext uri="{FF2B5EF4-FFF2-40B4-BE49-F238E27FC236}">
                <a16:creationId xmlns:a16="http://schemas.microsoft.com/office/drawing/2014/main" id="{2C2C6316-EEE3-79E4-5927-88CEDE7184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04" r="12504"/>
          <a:stretch>
            <a:fillRect/>
          </a:stretch>
        </p:blipFill>
        <p:spPr/>
      </p:pic>
      <p:pic>
        <p:nvPicPr>
          <p:cNvPr id="13" name="Staðgengill myndar 12" descr="Mynd sem inniheldur einstaklingur, innandyra, ma�ur, t�nlist&#10;&#10;Lýsing sjálfkrafa búin til">
            <a:extLst>
              <a:ext uri="{FF2B5EF4-FFF2-40B4-BE49-F238E27FC236}">
                <a16:creationId xmlns:a16="http://schemas.microsoft.com/office/drawing/2014/main" id="{5536E3A3-C132-1220-D3C6-67FDC1F820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76" r="16676"/>
          <a:stretch>
            <a:fillRect/>
          </a:stretch>
        </p:blipFill>
        <p:spPr/>
      </p:pic>
      <p:pic>
        <p:nvPicPr>
          <p:cNvPr id="15" name="Staðgengill myndar 14" descr="Mynd sem inniheldur texti, einstaklingur, skj�r&#10;&#10;Lýsing sjálfkrafa búin til">
            <a:extLst>
              <a:ext uri="{FF2B5EF4-FFF2-40B4-BE49-F238E27FC236}">
                <a16:creationId xmlns:a16="http://schemas.microsoft.com/office/drawing/2014/main" id="{93A79485-4EFD-0EBF-BB69-879ED2A151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21875" b="21875"/>
          <a:stretch>
            <a:fillRect/>
          </a:stretch>
        </p:blipFill>
        <p:spPr/>
      </p:pic>
      <p:sp>
        <p:nvSpPr>
          <p:cNvPr id="7" name="Dagsetningarstaðgengill 6">
            <a:extLst>
              <a:ext uri="{FF2B5EF4-FFF2-40B4-BE49-F238E27FC236}">
                <a16:creationId xmlns:a16="http://schemas.microsoft.com/office/drawing/2014/main" id="{BD9566CD-7260-2F7A-D889-EC1F1012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Síðufótarstaðgengill 7">
            <a:extLst>
              <a:ext uri="{FF2B5EF4-FFF2-40B4-BE49-F238E27FC236}">
                <a16:creationId xmlns:a16="http://schemas.microsoft.com/office/drawing/2014/main" id="{43A890F5-DF39-DC8B-D47F-B426F7A5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kyggnunúmersstaðgengill 8">
            <a:extLst>
              <a:ext uri="{FF2B5EF4-FFF2-40B4-BE49-F238E27FC236}">
                <a16:creationId xmlns:a16="http://schemas.microsoft.com/office/drawing/2014/main" id="{8B3A0A08-98FC-6ECF-59B6-082F6F8C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18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Viðburðar</a:t>
            </a:r>
            <a:b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dagurinn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Verið</a:t>
            </a:r>
            <a:r>
              <a:rPr lang="en-US" sz="1600"/>
              <a:t> </a:t>
            </a:r>
            <a:r>
              <a:rPr lang="en-US" sz="1600" err="1"/>
              <a:t>búin</a:t>
            </a:r>
            <a:r>
              <a:rPr lang="en-US" sz="1600"/>
              <a:t> </a:t>
            </a:r>
            <a:r>
              <a:rPr lang="en-US" sz="1600" err="1"/>
              <a:t>að</a:t>
            </a:r>
            <a:r>
              <a:rPr lang="en-US" sz="1600"/>
              <a:t> </a:t>
            </a:r>
            <a:r>
              <a:rPr lang="en-US" sz="1600" err="1"/>
              <a:t>skipuleggja</a:t>
            </a:r>
            <a:r>
              <a:rPr lang="en-US" sz="1600"/>
              <a:t> </a:t>
            </a:r>
            <a:r>
              <a:rPr lang="en-US" sz="1600" err="1"/>
              <a:t>viðburðardaginn</a:t>
            </a:r>
            <a:r>
              <a:rPr lang="en-US" sz="1600"/>
              <a:t> – </a:t>
            </a:r>
            <a:r>
              <a:rPr lang="en-US" sz="1600" err="1"/>
              <a:t>látið</a:t>
            </a:r>
            <a:r>
              <a:rPr lang="en-US" sz="1600"/>
              <a:t> ekki </a:t>
            </a:r>
            <a:r>
              <a:rPr lang="en-US" sz="1600" err="1"/>
              <a:t>koma</a:t>
            </a:r>
            <a:r>
              <a:rPr lang="en-US" sz="1600"/>
              <a:t> á </a:t>
            </a:r>
            <a:r>
              <a:rPr lang="en-US" sz="1600" err="1"/>
              <a:t>óvart</a:t>
            </a:r>
            <a:r>
              <a:rPr lang="en-US" sz="1600"/>
              <a:t> </a:t>
            </a:r>
            <a:r>
              <a:rPr lang="en-US" sz="1600" err="1"/>
              <a:t>hver</a:t>
            </a:r>
            <a:r>
              <a:rPr lang="en-US" sz="1600"/>
              <a:t> </a:t>
            </a:r>
            <a:r>
              <a:rPr lang="en-US" sz="1600" err="1"/>
              <a:t>mæta</a:t>
            </a:r>
            <a:r>
              <a:rPr lang="en-US" sz="1600"/>
              <a:t> </a:t>
            </a:r>
            <a:r>
              <a:rPr lang="en-US" sz="1600" err="1"/>
              <a:t>snemma</a:t>
            </a:r>
            <a:r>
              <a:rPr lang="en-US" sz="1600"/>
              <a:t> </a:t>
            </a:r>
            <a:r>
              <a:rPr lang="en-US" sz="1600" err="1"/>
              <a:t>til</a:t>
            </a:r>
            <a:r>
              <a:rPr lang="en-US" sz="1600"/>
              <a:t> </a:t>
            </a:r>
            <a:r>
              <a:rPr lang="en-US" sz="1600" err="1"/>
              <a:t>að</a:t>
            </a:r>
            <a:r>
              <a:rPr lang="en-US" sz="1600"/>
              <a:t> </a:t>
            </a:r>
            <a:r>
              <a:rPr lang="en-US" sz="1600" err="1"/>
              <a:t>setja</a:t>
            </a:r>
            <a:r>
              <a:rPr lang="en-US" sz="1600"/>
              <a:t> </a:t>
            </a:r>
            <a:r>
              <a:rPr lang="en-US" sz="1600" err="1"/>
              <a:t>allt</a:t>
            </a:r>
            <a:r>
              <a:rPr lang="en-US" sz="1600"/>
              <a:t> </a:t>
            </a:r>
            <a:r>
              <a:rPr lang="en-US" sz="1600" err="1"/>
              <a:t>upp</a:t>
            </a:r>
            <a:r>
              <a:rPr lang="en-US" sz="1600"/>
              <a:t>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Sjáið</a:t>
            </a:r>
            <a:r>
              <a:rPr lang="en-US" sz="1600"/>
              <a:t> </a:t>
            </a:r>
            <a:r>
              <a:rPr lang="en-US" sz="1600" err="1"/>
              <a:t>til</a:t>
            </a:r>
            <a:r>
              <a:rPr lang="en-US" sz="1600"/>
              <a:t> </a:t>
            </a:r>
            <a:r>
              <a:rPr lang="en-US" sz="1600" err="1"/>
              <a:t>þess</a:t>
            </a:r>
            <a:r>
              <a:rPr lang="en-US" sz="1600"/>
              <a:t> </a:t>
            </a:r>
            <a:r>
              <a:rPr lang="en-US" sz="1600" err="1"/>
              <a:t>að</a:t>
            </a:r>
            <a:r>
              <a:rPr lang="en-US" sz="1600"/>
              <a:t> </a:t>
            </a:r>
            <a:r>
              <a:rPr lang="en-US" sz="1600" err="1"/>
              <a:t>hafa</a:t>
            </a:r>
            <a:r>
              <a:rPr lang="en-US" sz="1600"/>
              <a:t> </a:t>
            </a:r>
            <a:r>
              <a:rPr lang="en-US" sz="1600" err="1"/>
              <a:t>góða</a:t>
            </a:r>
            <a:r>
              <a:rPr lang="en-US" sz="1600"/>
              <a:t> </a:t>
            </a:r>
            <a:r>
              <a:rPr lang="en-US" sz="1600" err="1"/>
              <a:t>stemmingu</a:t>
            </a:r>
            <a:r>
              <a:rPr lang="en-US" sz="1600"/>
              <a:t> á </a:t>
            </a:r>
            <a:r>
              <a:rPr lang="en-US" sz="1600" err="1"/>
              <a:t>staðnum</a:t>
            </a:r>
            <a:r>
              <a:rPr lang="en-US" sz="1600"/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Sjá</a:t>
            </a:r>
            <a:r>
              <a:rPr lang="en-US" sz="1600"/>
              <a:t> </a:t>
            </a:r>
            <a:r>
              <a:rPr lang="en-US" sz="1600" err="1"/>
              <a:t>til</a:t>
            </a:r>
            <a:r>
              <a:rPr lang="en-US" sz="1600"/>
              <a:t> </a:t>
            </a:r>
            <a:r>
              <a:rPr lang="en-US" sz="1600" err="1"/>
              <a:t>þess</a:t>
            </a:r>
            <a:r>
              <a:rPr lang="en-US" sz="1600"/>
              <a:t> </a:t>
            </a:r>
            <a:r>
              <a:rPr lang="en-US" sz="1600" err="1"/>
              <a:t>að</a:t>
            </a:r>
            <a:r>
              <a:rPr lang="en-US" sz="1600"/>
              <a:t> </a:t>
            </a:r>
            <a:r>
              <a:rPr lang="en-US" sz="1600" err="1"/>
              <a:t>ljós</a:t>
            </a:r>
            <a:r>
              <a:rPr lang="en-US" sz="1600"/>
              <a:t>, </a:t>
            </a:r>
            <a:r>
              <a:rPr lang="en-US" sz="1600" err="1"/>
              <a:t>hljóð</a:t>
            </a:r>
            <a:r>
              <a:rPr lang="en-US" sz="1600"/>
              <a:t> </a:t>
            </a:r>
            <a:r>
              <a:rPr lang="en-US" sz="1600" err="1"/>
              <a:t>og</a:t>
            </a:r>
            <a:r>
              <a:rPr lang="en-US" sz="1600"/>
              <a:t> </a:t>
            </a:r>
            <a:r>
              <a:rPr lang="en-US" sz="1600" err="1"/>
              <a:t>skjávarpinn</a:t>
            </a:r>
            <a:r>
              <a:rPr lang="en-US" sz="1600"/>
              <a:t> </a:t>
            </a:r>
            <a:r>
              <a:rPr lang="en-US" sz="1600" err="1"/>
              <a:t>virki</a:t>
            </a:r>
            <a:r>
              <a:rPr lang="en-US" sz="1600"/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>
              <a:buFont typeface="Arial" panose="020B0604020202020204" pitchFamily="34" charset="0"/>
              <a:buChar char="•"/>
            </a:pPr>
            <a:endParaRPr lang="en-US" sz="160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pic>
        <p:nvPicPr>
          <p:cNvPr id="8" name="Staðgengill myndar 7" descr="Mynd sem inniheldur einstaklingur, h pur, uppstilling,   r ttir">
            <a:extLst>
              <a:ext uri="{FF2B5EF4-FFF2-40B4-BE49-F238E27FC236}">
                <a16:creationId xmlns:a16="http://schemas.microsoft.com/office/drawing/2014/main" id="{5496BD54-33DC-7626-8DE9-36F483EBD0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002" r="14434"/>
          <a:stretch/>
        </p:blipFill>
        <p:spPr>
          <a:xfrm>
            <a:off x="4640592" y="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91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Eftir viðburð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57150">
              <a:buFont typeface="Arial" panose="020B0604020202020204" pitchFamily="34" charset="0"/>
              <a:buChar char="•"/>
            </a:pPr>
            <a:r>
              <a:rPr lang="en-US" sz="1600"/>
              <a:t>Vera </a:t>
            </a:r>
            <a:r>
              <a:rPr lang="en-US" sz="1600" err="1"/>
              <a:t>búin</a:t>
            </a:r>
            <a:r>
              <a:rPr lang="en-US" sz="1600"/>
              <a:t> </a:t>
            </a:r>
            <a:r>
              <a:rPr lang="en-US" sz="1600" err="1"/>
              <a:t>að</a:t>
            </a:r>
            <a:r>
              <a:rPr lang="en-US" sz="1600"/>
              <a:t> </a:t>
            </a:r>
            <a:r>
              <a:rPr lang="en-US" sz="1600" err="1"/>
              <a:t>skipuleggja</a:t>
            </a:r>
            <a:r>
              <a:rPr lang="en-US" sz="1600"/>
              <a:t> </a:t>
            </a:r>
            <a:r>
              <a:rPr lang="en-US" sz="1600" err="1"/>
              <a:t>hver</a:t>
            </a:r>
            <a:r>
              <a:rPr lang="en-US" sz="1600"/>
              <a:t> </a:t>
            </a:r>
            <a:r>
              <a:rPr lang="en-US" sz="1600" err="1"/>
              <a:t>gengur</a:t>
            </a:r>
            <a:r>
              <a:rPr lang="en-US" sz="1600"/>
              <a:t> </a:t>
            </a:r>
            <a:r>
              <a:rPr lang="en-US" sz="1600" err="1"/>
              <a:t>frá</a:t>
            </a:r>
            <a:r>
              <a:rPr lang="en-US" sz="1600"/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Senda</a:t>
            </a:r>
            <a:r>
              <a:rPr lang="en-US" sz="1600"/>
              <a:t> </a:t>
            </a:r>
            <a:r>
              <a:rPr lang="en-US" sz="1600" err="1"/>
              <a:t>út</a:t>
            </a:r>
            <a:r>
              <a:rPr lang="en-US" sz="1600"/>
              <a:t> </a:t>
            </a:r>
            <a:r>
              <a:rPr lang="en-US" sz="1600" err="1"/>
              <a:t>þakkir</a:t>
            </a:r>
            <a:r>
              <a:rPr lang="en-US" sz="1600"/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Haldið</a:t>
            </a:r>
            <a:r>
              <a:rPr lang="en-US" sz="1600"/>
              <a:t> fund </a:t>
            </a:r>
            <a:r>
              <a:rPr lang="en-US" sz="1600" err="1"/>
              <a:t>eftir</a:t>
            </a:r>
            <a:r>
              <a:rPr lang="en-US" sz="1600"/>
              <a:t> </a:t>
            </a:r>
            <a:r>
              <a:rPr lang="en-US" sz="1600" err="1"/>
              <a:t>viðburð</a:t>
            </a:r>
            <a:r>
              <a:rPr lang="en-US" sz="1600"/>
              <a:t> </a:t>
            </a:r>
            <a:r>
              <a:rPr lang="en-US" sz="1600" err="1"/>
              <a:t>og</a:t>
            </a:r>
            <a:r>
              <a:rPr lang="en-US" sz="1600"/>
              <a:t> </a:t>
            </a:r>
            <a:r>
              <a:rPr lang="en-US" sz="1600" err="1"/>
              <a:t>farið</a:t>
            </a:r>
            <a:r>
              <a:rPr lang="en-US" sz="1600"/>
              <a:t> </a:t>
            </a:r>
            <a:r>
              <a:rPr lang="en-US" sz="1600" err="1"/>
              <a:t>yfir</a:t>
            </a:r>
            <a:r>
              <a:rPr lang="en-US" sz="1600"/>
              <a:t> </a:t>
            </a:r>
            <a:r>
              <a:rPr lang="en-US" sz="1600" err="1"/>
              <a:t>hvað</a:t>
            </a:r>
            <a:r>
              <a:rPr lang="en-US" sz="1600"/>
              <a:t> </a:t>
            </a:r>
            <a:r>
              <a:rPr lang="en-US" sz="1600" err="1"/>
              <a:t>fór</a:t>
            </a:r>
            <a:r>
              <a:rPr lang="en-US" sz="1600"/>
              <a:t> vel </a:t>
            </a:r>
            <a:r>
              <a:rPr lang="en-US" sz="1600" err="1"/>
              <a:t>og</a:t>
            </a:r>
            <a:r>
              <a:rPr lang="en-US" sz="1600"/>
              <a:t> </a:t>
            </a:r>
            <a:r>
              <a:rPr lang="en-US" sz="1600" err="1"/>
              <a:t>hugmyndir</a:t>
            </a:r>
            <a:r>
              <a:rPr lang="en-US" sz="1600"/>
              <a:t> </a:t>
            </a:r>
            <a:r>
              <a:rPr lang="en-US" sz="1600" err="1"/>
              <a:t>að</a:t>
            </a:r>
            <a:r>
              <a:rPr lang="en-US" sz="1600"/>
              <a:t> </a:t>
            </a:r>
            <a:r>
              <a:rPr lang="en-US" sz="1600" err="1"/>
              <a:t>betra</a:t>
            </a:r>
            <a:r>
              <a:rPr lang="en-US" sz="1600"/>
              <a:t> </a:t>
            </a:r>
            <a:r>
              <a:rPr lang="en-US" sz="1600" err="1"/>
              <a:t>skipulagi</a:t>
            </a:r>
            <a:r>
              <a:rPr lang="en-US" sz="1600"/>
              <a:t> </a:t>
            </a:r>
            <a:r>
              <a:rPr lang="en-US" sz="1600" err="1"/>
              <a:t>fyrir</a:t>
            </a:r>
            <a:r>
              <a:rPr lang="en-US" sz="1600"/>
              <a:t> </a:t>
            </a:r>
            <a:r>
              <a:rPr lang="en-US" sz="1600" err="1"/>
              <a:t>næsta</a:t>
            </a:r>
            <a:r>
              <a:rPr lang="en-US" sz="1600"/>
              <a:t> </a:t>
            </a:r>
            <a:r>
              <a:rPr lang="en-US" sz="1600" err="1"/>
              <a:t>viðburð</a:t>
            </a:r>
            <a:r>
              <a:rPr lang="en-US" sz="1600"/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err="1"/>
              <a:t>Klappið</a:t>
            </a:r>
            <a:r>
              <a:rPr lang="en-US" sz="1600"/>
              <a:t> </a:t>
            </a:r>
            <a:r>
              <a:rPr lang="en-US" sz="1600" err="1"/>
              <a:t>sjálfum</a:t>
            </a:r>
            <a:r>
              <a:rPr lang="en-US" sz="1600"/>
              <a:t> </a:t>
            </a:r>
            <a:r>
              <a:rPr lang="en-US" sz="1600" err="1"/>
              <a:t>ykkur</a:t>
            </a:r>
            <a:r>
              <a:rPr lang="en-US" sz="1600"/>
              <a:t> á </a:t>
            </a:r>
            <a:r>
              <a:rPr lang="en-US" sz="1600" err="1"/>
              <a:t>bakið</a:t>
            </a:r>
            <a:r>
              <a:rPr lang="en-US" sz="1600"/>
              <a:t> </a:t>
            </a:r>
            <a:r>
              <a:rPr lang="en-US" sz="1600" err="1"/>
              <a:t>fyrir</a:t>
            </a:r>
            <a:r>
              <a:rPr lang="en-US" sz="1600"/>
              <a:t> vel </a:t>
            </a:r>
            <a:r>
              <a:rPr lang="en-US" sz="1600" err="1"/>
              <a:t>unnin</a:t>
            </a:r>
            <a:r>
              <a:rPr lang="en-US" sz="1600"/>
              <a:t> </a:t>
            </a:r>
            <a:r>
              <a:rPr lang="en-US" sz="1600" err="1"/>
              <a:t>störf</a:t>
            </a:r>
            <a:r>
              <a:rPr lang="en-US" sz="1600"/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>
              <a:buFont typeface="Arial" panose="020B0604020202020204" pitchFamily="34" charset="0"/>
              <a:buChar char="•"/>
            </a:pPr>
            <a:endParaRPr lang="en-US" sz="160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pic>
        <p:nvPicPr>
          <p:cNvPr id="27" name="Staðgengill myndar 26" descr="Mynd sem inniheldur utandyra, fylgihlutur, f�ni&#10;&#10;Lýsing sjálfkrafa búin til">
            <a:extLst>
              <a:ext uri="{FF2B5EF4-FFF2-40B4-BE49-F238E27FC236}">
                <a16:creationId xmlns:a16="http://schemas.microsoft.com/office/drawing/2014/main" id="{7C588A52-12AF-FC51-CE7F-620486CD5D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1037" r="-1" b="38253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7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5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Oval 5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Oval 5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2" name="Group 6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3" name="Freeform: Shape 6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6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Oval 6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Oval 6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6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68">
            <a:extLst>
              <a:ext uri="{FF2B5EF4-FFF2-40B4-BE49-F238E27FC236}">
                <a16:creationId xmlns:a16="http://schemas.microsoft.com/office/drawing/2014/main" id="{28A00A08-E4E6-4184-B484-E0E03407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71" y="13882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9" name="Group 70">
            <a:extLst>
              <a:ext uri="{FF2B5EF4-FFF2-40B4-BE49-F238E27FC236}">
                <a16:creationId xmlns:a16="http://schemas.microsoft.com/office/drawing/2014/main" id="{0780E404-3121-4F33-AF2D-65F659A97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7675" y="288981"/>
            <a:ext cx="1262947" cy="1335600"/>
            <a:chOff x="2678417" y="2427951"/>
            <a:chExt cx="1262947" cy="133560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339341D-8322-49F1-91DA-6D115CCAE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Oval 72">
              <a:extLst>
                <a:ext uri="{FF2B5EF4-FFF2-40B4-BE49-F238E27FC236}">
                  <a16:creationId xmlns:a16="http://schemas.microsoft.com/office/drawing/2014/main" id="{7EB9DB0E-3B0E-411A-9274-448D565CA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65524" cy="303465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/>
              <a:t>Takk </a:t>
            </a:r>
          </a:p>
        </p:txBody>
      </p:sp>
      <p:grpSp>
        <p:nvGrpSpPr>
          <p:cNvPr id="91" name="Group 74">
            <a:extLst>
              <a:ext uri="{FF2B5EF4-FFF2-40B4-BE49-F238E27FC236}">
                <a16:creationId xmlns:a16="http://schemas.microsoft.com/office/drawing/2014/main" id="{4B158E9A-DBF4-4AA7-B6B7-8C8EB2FBD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25249" y="5435090"/>
            <a:ext cx="762805" cy="734873"/>
            <a:chOff x="7950336" y="1300590"/>
            <a:chExt cx="762805" cy="7348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6150ACFD-AEC6-42A3-A5A7-E7AD6B13E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DB4D1217-FEB1-4D2A-80F4-C227B66D7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0BCA7138-22BA-4785-8B3D-9D45213E8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03406"/>
            <a:ext cx="3565525" cy="2289419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US" sz="2000" err="1"/>
              <a:t>Fólkið</a:t>
            </a:r>
            <a:r>
              <a:rPr lang="en-US" sz="2000"/>
              <a:t> </a:t>
            </a:r>
            <a:r>
              <a:rPr lang="en-US" sz="2000" err="1"/>
              <a:t>sem</a:t>
            </a:r>
            <a:r>
              <a:rPr lang="en-US" sz="2000"/>
              <a:t> </a:t>
            </a:r>
            <a:r>
              <a:rPr lang="en-US" sz="2000" err="1"/>
              <a:t>skipuleggur</a:t>
            </a:r>
            <a:r>
              <a:rPr lang="en-US" sz="2000"/>
              <a:t> </a:t>
            </a:r>
            <a:r>
              <a:rPr lang="en-US" sz="2000" err="1"/>
              <a:t>viðburðina</a:t>
            </a:r>
            <a:r>
              <a:rPr lang="en-US" sz="2000"/>
              <a:t> er </a:t>
            </a:r>
            <a:r>
              <a:rPr lang="en-US" sz="2000" err="1"/>
              <a:t>mikilvægasta</a:t>
            </a:r>
            <a:r>
              <a:rPr lang="en-US" sz="2000"/>
              <a:t> </a:t>
            </a:r>
            <a:r>
              <a:rPr lang="en-US" sz="2000" err="1"/>
              <a:t>fólkið</a:t>
            </a:r>
            <a:r>
              <a:rPr lang="en-US" sz="2000"/>
              <a:t>! </a:t>
            </a:r>
          </a:p>
        </p:txBody>
      </p:sp>
      <p:pic>
        <p:nvPicPr>
          <p:cNvPr id="11" name="Staðgengill myndar 10" descr="Mynd sem inniheldur einstaklingur, j�r�, ungt, pils&#10;&#10;Lýsing sjálfkrafa búin til">
            <a:extLst>
              <a:ext uri="{FF2B5EF4-FFF2-40B4-BE49-F238E27FC236}">
                <a16:creationId xmlns:a16="http://schemas.microsoft.com/office/drawing/2014/main" id="{861BACB9-CF6E-C8BE-5994-85BD0C0DB8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8906" b="28906"/>
          <a:stretch>
            <a:fillRect/>
          </a:stretch>
        </p:blipFill>
        <p:spPr>
          <a:xfrm>
            <a:off x="4295776" y="1363885"/>
            <a:ext cx="7345363" cy="4131816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0D835-B454-4270-BB35-86A18730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F653B-90B5-4F47-A33F-93DCB2E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66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79" name="Freeform: Shape 67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Oval 68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Oval 69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70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83" name="Rectangle 72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Ólíkir viðburðir 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BE69CB-0158-42D0-B5A2-5E48FE5BC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77957" y="5141872"/>
            <a:ext cx="667802" cy="631474"/>
            <a:chOff x="10478914" y="1506691"/>
            <a:chExt cx="667802" cy="63147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740FB4E-B4D7-4A1F-9666-90119A349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A86030F-DAEE-4CB5-B59E-4664C05BE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extarammi 31">
            <a:extLst>
              <a:ext uri="{FF2B5EF4-FFF2-40B4-BE49-F238E27FC236}">
                <a16:creationId xmlns:a16="http://schemas.microsoft.com/office/drawing/2014/main" id="{99F739FF-C60C-DE0F-86C0-B43522B08E5E}"/>
              </a:ext>
            </a:extLst>
          </p:cNvPr>
          <p:cNvSpPr txBox="1"/>
          <p:nvPr/>
        </p:nvSpPr>
        <p:spPr>
          <a:xfrm>
            <a:off x="550863" y="2677306"/>
            <a:ext cx="3565525" cy="3415519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Það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fer </a:t>
            </a: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eftir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hvert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markmiðið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með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viðburðinum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er </a:t>
            </a: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hvernig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alpha val="60000"/>
                  </a:schemeClr>
                </a:solidFill>
              </a:rPr>
              <a:t>við</a:t>
            </a:r>
            <a:r>
              <a:rPr lang="en-US" sz="1600">
                <a:solidFill>
                  <a:schemeClr val="tx1">
                    <a:alpha val="60000"/>
                  </a:schemeClr>
                </a:solidFill>
              </a:rPr>
              <a:t> skipuleggju</a:t>
            </a:r>
          </a:p>
        </p:txBody>
      </p:sp>
      <p:pic>
        <p:nvPicPr>
          <p:cNvPr id="51" name="Staðgengill myndar 50">
            <a:extLst>
              <a:ext uri="{FF2B5EF4-FFF2-40B4-BE49-F238E27FC236}">
                <a16:creationId xmlns:a16="http://schemas.microsoft.com/office/drawing/2014/main" id="{2E218554-8B90-0F69-D0AD-ECAD42C12B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9620" r="8247" b="-4"/>
          <a:stretch/>
        </p:blipFill>
        <p:spPr>
          <a:xfrm>
            <a:off x="4550898" y="549276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</p:spPr>
      </p:pic>
      <p:pic>
        <p:nvPicPr>
          <p:cNvPr id="14" name="Staðgengill myndar 13">
            <a:extLst>
              <a:ext uri="{FF2B5EF4-FFF2-40B4-BE49-F238E27FC236}">
                <a16:creationId xmlns:a16="http://schemas.microsoft.com/office/drawing/2014/main" id="{425AFDFB-6233-CE53-E7C7-2B4479DD88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0937" r="-1" b="18107"/>
          <a:stretch/>
        </p:blipFill>
        <p:spPr>
          <a:xfrm>
            <a:off x="8098719" y="549275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</p:spPr>
      </p:pic>
      <p:pic>
        <p:nvPicPr>
          <p:cNvPr id="8" name="Staðgengill myndar 7">
            <a:extLst>
              <a:ext uri="{FF2B5EF4-FFF2-40B4-BE49-F238E27FC236}">
                <a16:creationId xmlns:a16="http://schemas.microsoft.com/office/drawing/2014/main" id="{08E7E9AC-D3ED-FEE6-7933-2E59FF90F7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17871" r="-4" b="-4"/>
          <a:stretch/>
        </p:blipFill>
        <p:spPr>
          <a:xfrm>
            <a:off x="4550899" y="3432724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</p:spPr>
      </p:pic>
      <p:pic>
        <p:nvPicPr>
          <p:cNvPr id="30" name="Staðgengill myndar 29" descr="Mynd sem inniheldur einstaklingur, samkomusalur, fj�ldi">
            <a:extLst>
              <a:ext uri="{FF2B5EF4-FFF2-40B4-BE49-F238E27FC236}">
                <a16:creationId xmlns:a16="http://schemas.microsoft.com/office/drawing/2014/main" id="{D1B0185A-3D2D-ACDA-D862-2CAAFEDF39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4187" r="13680" b="-4"/>
          <a:stretch/>
        </p:blipFill>
        <p:spPr>
          <a:xfrm>
            <a:off x="8098719" y="3432723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myndar 1">
            <a:extLst>
              <a:ext uri="{FF2B5EF4-FFF2-40B4-BE49-F238E27FC236}">
                <a16:creationId xmlns:a16="http://schemas.microsoft.com/office/drawing/2014/main" id="{23187E85-26E8-3E40-7FB7-D2223EAB2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D6D6B972-0AD5-27C1-60AD-70AE67FE8C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/>
              <a:t> </a:t>
            </a:r>
          </a:p>
        </p:txBody>
      </p:sp>
      <p:sp>
        <p:nvSpPr>
          <p:cNvPr id="4" name="Titill 3">
            <a:extLst>
              <a:ext uri="{FF2B5EF4-FFF2-40B4-BE49-F238E27FC236}">
                <a16:creationId xmlns:a16="http://schemas.microsoft.com/office/drawing/2014/main" id="{2D3ECA15-1D25-4235-ECD1-FDD4AC65FD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/>
              <a:t>Hvaða viðburði hafið þið skipulagt?</a:t>
            </a:r>
          </a:p>
        </p:txBody>
      </p:sp>
    </p:spTree>
    <p:extLst>
      <p:ext uri="{BB962C8B-B14F-4D97-AF65-F5344CB8AC3E}">
        <p14:creationId xmlns:p14="http://schemas.microsoft.com/office/powerpoint/2010/main" val="1211407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myndar 1">
            <a:extLst>
              <a:ext uri="{FF2B5EF4-FFF2-40B4-BE49-F238E27FC236}">
                <a16:creationId xmlns:a16="http://schemas.microsoft.com/office/drawing/2014/main" id="{B1BDA30C-5181-E48A-899D-42DC524314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1E42A0CE-FBE2-702B-F681-888F383929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itill 3">
            <a:extLst>
              <a:ext uri="{FF2B5EF4-FFF2-40B4-BE49-F238E27FC236}">
                <a16:creationId xmlns:a16="http://schemas.microsoft.com/office/drawing/2014/main" id="{13674F30-59D9-A1CF-75C7-9A53E3CBD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/>
              <a:t>Hvað er besti viðburðir sem þið hafið farið á?</a:t>
            </a:r>
          </a:p>
        </p:txBody>
      </p:sp>
    </p:spTree>
    <p:extLst>
      <p:ext uri="{BB962C8B-B14F-4D97-AF65-F5344CB8AC3E}">
        <p14:creationId xmlns:p14="http://schemas.microsoft.com/office/powerpoint/2010/main" val="299434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myndar 1">
            <a:extLst>
              <a:ext uri="{FF2B5EF4-FFF2-40B4-BE49-F238E27FC236}">
                <a16:creationId xmlns:a16="http://schemas.microsoft.com/office/drawing/2014/main" id="{04FDC132-4156-F2E8-A3FC-CBE4E22A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DDA04A2F-9291-56BC-4B3B-69F249541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/>
              <a:t> </a:t>
            </a:r>
          </a:p>
        </p:txBody>
      </p:sp>
      <p:sp>
        <p:nvSpPr>
          <p:cNvPr id="4" name="Titill 3">
            <a:extLst>
              <a:ext uri="{FF2B5EF4-FFF2-40B4-BE49-F238E27FC236}">
                <a16:creationId xmlns:a16="http://schemas.microsoft.com/office/drawing/2014/main" id="{2F307204-2B39-8C55-4E0C-F4D3384F60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/>
              <a:t>Hvað einkennir bestu viðburðina?</a:t>
            </a:r>
          </a:p>
        </p:txBody>
      </p:sp>
    </p:spTree>
    <p:extLst>
      <p:ext uri="{BB962C8B-B14F-4D97-AF65-F5344CB8AC3E}">
        <p14:creationId xmlns:p14="http://schemas.microsoft.com/office/powerpoint/2010/main" val="360522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400003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Fyrsta skref 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ekki panikka!!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 fontScale="92500"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err="1"/>
              <a:t>Þetta</a:t>
            </a:r>
            <a:r>
              <a:rPr lang="en-US" sz="1800"/>
              <a:t> er </a:t>
            </a:r>
            <a:r>
              <a:rPr lang="en-US" sz="1800" err="1"/>
              <a:t>e</a:t>
            </a:r>
            <a:r>
              <a:rPr lang="en-US" sz="1800" err="1">
                <a:effectLst/>
              </a:rPr>
              <a:t>kkert</a:t>
            </a:r>
            <a:r>
              <a:rPr lang="en-US" sz="1800">
                <a:effectLst/>
              </a:rPr>
              <a:t> </a:t>
            </a:r>
            <a:r>
              <a:rPr lang="en-US" sz="1800" err="1">
                <a:effectLst/>
              </a:rPr>
              <a:t>mál</a:t>
            </a:r>
            <a:r>
              <a:rPr lang="en-US" sz="1800"/>
              <a:t>!!</a:t>
            </a:r>
            <a:endParaRPr lang="en-US" sz="1800">
              <a:effectLst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Viðburður</a:t>
            </a:r>
            <a:r>
              <a:rPr lang="en-US" sz="1600" err="1"/>
              <a:t>inn</a:t>
            </a:r>
            <a:r>
              <a:rPr lang="en-US" sz="1600"/>
              <a:t> </a:t>
            </a:r>
            <a:r>
              <a:rPr lang="en-US" sz="1600" err="1"/>
              <a:t>verður</a:t>
            </a:r>
            <a:r>
              <a:rPr lang="en-US" sz="1600"/>
              <a:t> </a:t>
            </a:r>
            <a:r>
              <a:rPr lang="en-US" sz="1600" err="1"/>
              <a:t>geggjaður</a:t>
            </a:r>
            <a:r>
              <a:rPr lang="en-US" sz="1600"/>
              <a:t> </a:t>
            </a:r>
            <a:r>
              <a:rPr lang="en-US" sz="1600" err="1"/>
              <a:t>ef</a:t>
            </a:r>
            <a:r>
              <a:rPr lang="en-US" sz="1600"/>
              <a:t> </a:t>
            </a:r>
            <a:r>
              <a:rPr lang="en-US" sz="1600" err="1"/>
              <a:t>þú</a:t>
            </a:r>
            <a:r>
              <a:rPr lang="en-US" sz="1600"/>
              <a:t> bara: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færð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frábæra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hugmynd</a:t>
            </a:r>
            <a:endParaRPr lang="en-US" sz="1600">
              <a:effectLst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gerir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réttu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hlutina</a:t>
            </a:r>
            <a:r>
              <a:rPr lang="en-US" sz="1600">
                <a:effectLst/>
              </a:rPr>
              <a:t> á </a:t>
            </a:r>
            <a:r>
              <a:rPr lang="en-US" sz="1600" err="1">
                <a:effectLst/>
              </a:rPr>
              <a:t>réttum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tíma</a:t>
            </a:r>
            <a:r>
              <a:rPr lang="en-US" sz="1600">
                <a:effectLst/>
              </a:rPr>
              <a:t>,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ert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með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gott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teymi</a:t>
            </a:r>
            <a:r>
              <a:rPr lang="en-US" sz="1600">
                <a:effectLst/>
              </a:rPr>
              <a:t>,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átt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nógan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pening</a:t>
            </a:r>
            <a:r>
              <a:rPr lang="en-US" sz="1600">
                <a:effectLst/>
              </a:rPr>
              <a:t>,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réttu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tólin</a:t>
            </a:r>
            <a:r>
              <a:rPr lang="en-US" sz="1600">
                <a:effectLst/>
              </a:rPr>
              <a:t> og </a:t>
            </a:r>
            <a:r>
              <a:rPr lang="en-US" sz="1600" err="1">
                <a:effectLst/>
              </a:rPr>
              <a:t>þekkinguna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til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að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vinna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verkið</a:t>
            </a:r>
            <a:r>
              <a:rPr lang="en-US" sz="1600">
                <a:effectLst/>
              </a:rPr>
              <a:t>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pic>
        <p:nvPicPr>
          <p:cNvPr id="7" name="Staðgengill myndar 6" descr="Mynd sem inniheldur texti, einstaklingur&#10;&#10;Lýsing sjálfkrafa búin til">
            <a:extLst>
              <a:ext uri="{FF2B5EF4-FFF2-40B4-BE49-F238E27FC236}">
                <a16:creationId xmlns:a16="http://schemas.microsoft.com/office/drawing/2014/main" id="{9E85BEA7-D34E-143A-FD53-344AAF129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499" r="1" b="7750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80% af skipulagi viðburðar er </a:t>
            </a:r>
            <a:r>
              <a:rPr lang="en-US" sz="37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undirbúningur</a:t>
            </a:r>
            <a:endParaRPr lang="en-US" sz="3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pic>
        <p:nvPicPr>
          <p:cNvPr id="49" name="Staðgengill myndar 48" descr="Mynd sem inniheldur einstaklingur&#10;&#10;Lýsing sjálfkrafa búin til">
            <a:extLst>
              <a:ext uri="{FF2B5EF4-FFF2-40B4-BE49-F238E27FC236}">
                <a16:creationId xmlns:a16="http://schemas.microsoft.com/office/drawing/2014/main" id="{90CBA379-E64C-7934-E56B-96B2C7D178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6153" r="1" b="4097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3D85508F-5817-2E5E-19E3-F605EBE6E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err="1"/>
              <a:t>Undirbúningur</a:t>
            </a:r>
            <a:r>
              <a:rPr lang="en-US"/>
              <a:t> er </a:t>
            </a:r>
            <a:r>
              <a:rPr lang="en-US" err="1"/>
              <a:t>lykill</a:t>
            </a:r>
            <a:r>
              <a:rPr lang="en-US"/>
              <a:t> </a:t>
            </a: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Staðgengill myndar 8" descr="Mynd sem inniheldur svi�, fj�ldi&#10;&#10;Lýsing sjálfkrafa búin til">
            <a:extLst>
              <a:ext uri="{FF2B5EF4-FFF2-40B4-BE49-F238E27FC236}">
                <a16:creationId xmlns:a16="http://schemas.microsoft.com/office/drawing/2014/main" id="{0518E6FC-5CAF-FA3C-250B-C4836B9B38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9066" b="4521"/>
          <a:stretch/>
        </p:blipFill>
        <p:spPr>
          <a:xfrm>
            <a:off x="20" y="1"/>
            <a:ext cx="12191980" cy="3777175"/>
          </a:xfrm>
          <a:custGeom>
            <a:avLst/>
            <a:gdLst/>
            <a:ahLst/>
            <a:cxnLst/>
            <a:rect l="l" t="t" r="r" b="b"/>
            <a:pathLst>
              <a:path w="12192000" h="3777175">
                <a:moveTo>
                  <a:pt x="0" y="0"/>
                </a:moveTo>
                <a:lnTo>
                  <a:pt x="12192000" y="0"/>
                </a:lnTo>
                <a:lnTo>
                  <a:pt x="12192000" y="3777175"/>
                </a:lnTo>
                <a:lnTo>
                  <a:pt x="0" y="3777175"/>
                </a:lnTo>
                <a:close/>
              </a:path>
            </a:pathLst>
          </a:cu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13" y="360283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4C720BBC-9BE7-3366-7572-B27B8E2402D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7325" y="4508500"/>
            <a:ext cx="6373813" cy="1562959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600" err="1"/>
              <a:t>En</a:t>
            </a:r>
            <a:r>
              <a:rPr lang="en-US" sz="1600"/>
              <a:t> </a:t>
            </a:r>
            <a:r>
              <a:rPr lang="en-US" sz="1600" err="1"/>
              <a:t>svo</a:t>
            </a:r>
            <a:r>
              <a:rPr lang="en-US" sz="1600"/>
              <a:t> bara </a:t>
            </a:r>
            <a:r>
              <a:rPr lang="en-US" sz="1600" err="1"/>
              <a:t>gerist</a:t>
            </a:r>
            <a:r>
              <a:rPr lang="en-US" sz="1600"/>
              <a:t> </a:t>
            </a:r>
            <a:r>
              <a:rPr lang="en-US" sz="1600" err="1"/>
              <a:t>allskonar</a:t>
            </a:r>
            <a:r>
              <a:rPr lang="en-US" sz="1600"/>
              <a:t>! 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2CDEE174-1068-41AD-FA3D-3657FD17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1DC83221-0975-08A9-490F-7FA0E86F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2C73A523-7040-22E1-2A17-7152E85B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90940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876F9-7AE1-498D-B8FE-1E3AD703D2A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811A92-D464-4AC4-A396-BA73B10CEEAC}">
  <ds:schemaRefs>
    <ds:schemaRef ds:uri="http://purl.org/dc/elements/1.1/"/>
    <ds:schemaRef ds:uri="http://schemas.microsoft.com/sharepoint/v3"/>
    <ds:schemaRef ds:uri="230e9df3-be65-4c73-a93b-d1236ebd677e"/>
    <ds:schemaRef ds:uri="http://schemas.openxmlformats.org/package/2006/metadata/core-properties"/>
    <ds:schemaRef ds:uri="16c05727-aa75-4e4a-9b5f-8a80a1165891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71af3243-3dd4-4a8d-8c0d-dd76da1f02a5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{6D79DAB6-2ED9-45A5-8D68-7A8DFC2C6C1A}tf33713516_win32</Template>
  <TotalTime>0</TotalTime>
  <Words>755</Words>
  <Application>Microsoft Office PowerPoint</Application>
  <PresentationFormat>Víðskjár</PresentationFormat>
  <Paragraphs>149</Paragraphs>
  <Slides>22</Slides>
  <Notes>4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4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22</vt:i4>
      </vt:variant>
    </vt:vector>
  </HeadingPairs>
  <TitlesOfParts>
    <vt:vector size="27" baseType="lpstr">
      <vt:lpstr>Arial</vt:lpstr>
      <vt:lpstr>Calibri</vt:lpstr>
      <vt:lpstr>Gill Sans MT</vt:lpstr>
      <vt:lpstr>Walbaum Display</vt:lpstr>
      <vt:lpstr>3DFloatVTI</vt:lpstr>
      <vt:lpstr>Besta partý ever!! </vt:lpstr>
      <vt:lpstr>Mikilvægasta fólkið </vt:lpstr>
      <vt:lpstr>Ólíkir viðburðir  </vt:lpstr>
      <vt:lpstr>Hvaða viðburði hafið þið skipulagt?</vt:lpstr>
      <vt:lpstr>Hvað er besti viðburðir sem þið hafið farið á?</vt:lpstr>
      <vt:lpstr>Hvað einkennir bestu viðburðina?</vt:lpstr>
      <vt:lpstr>Fyrsta skref  - ekki panikka!! </vt:lpstr>
      <vt:lpstr>80% af skipulagi viðburðar er undirbúningur</vt:lpstr>
      <vt:lpstr>Undirbúningur er lykill </vt:lpstr>
      <vt:lpstr>Þú ert ekki ofurmanneskja! </vt:lpstr>
      <vt:lpstr>Hvernig viðburð viltu við plana </vt:lpstr>
      <vt:lpstr>Planið viðburð –  20 mín verkefni</vt:lpstr>
      <vt:lpstr>Skipulag  skipulag skipulag </vt:lpstr>
      <vt:lpstr>Gera tímalínu fyrir viðburðinn </vt:lpstr>
      <vt:lpstr>Samvinna </vt:lpstr>
      <vt:lpstr>Peningar</vt:lpstr>
      <vt:lpstr>Hvernig fáum við fólkið á staðinn?</vt:lpstr>
      <vt:lpstr>Af hverju ætti einhver að mæta?</vt:lpstr>
      <vt:lpstr>Hvernig fáum við fólkið á staðinn?</vt:lpstr>
      <vt:lpstr>Viðburðar dagurinn </vt:lpstr>
      <vt:lpstr>Eftir viðburð </vt:lpstr>
      <vt:lpstr>Takk </vt:lpstr>
    </vt:vector>
  </TitlesOfParts>
  <Company>Reykjavíkurborg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Besta partý ever!!</dc:title>
  <dc:creator>Harpa Rut Hilmarsdóttir</dc:creator>
  <cp:lastModifiedBy>Hulda Valdís Valdimarsdóttir</cp:lastModifiedBy>
  <cp:revision>2</cp:revision>
  <dcterms:created xsi:type="dcterms:W3CDTF">2023-02-07T21:16:34Z</dcterms:created>
  <dcterms:modified xsi:type="dcterms:W3CDTF">2023-06-21T13:58:33Z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