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3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258" r:id="rId6"/>
    <p:sldId id="260" r:id="rId7"/>
    <p:sldId id="261" r:id="rId8"/>
    <p:sldId id="271" r:id="rId9"/>
    <p:sldId id="272" r:id="rId10"/>
    <p:sldId id="274" r:id="rId11"/>
    <p:sldId id="263" r:id="rId12"/>
    <p:sldId id="275" r:id="rId13"/>
    <p:sldId id="276" r:id="rId14"/>
    <p:sldId id="278" r:id="rId15"/>
    <p:sldId id="280" r:id="rId16"/>
    <p:sldId id="277" r:id="rId17"/>
    <p:sldId id="279" r:id="rId18"/>
    <p:sldId id="282" r:id="rId19"/>
    <p:sldId id="281" r:id="rId20"/>
    <p:sldId id="259" r:id="rId21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A56A4-148C-4A30-8891-E5B572710521}" v="477" dt="2022-11-14T14:31:12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2F417-5830-4D36-8B08-72709CD5BBE2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C23D-30EE-4C52-A3A6-D7BB1F11F61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23795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71AC9-856A-4202-82E1-E0338D6C55C5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113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DFC1-7F3F-35E3-06BC-1447B244E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0510B-7473-A706-F880-B14136A7C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E82D-C0AC-85EE-F1D0-56B694F3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A14D9-4485-6D25-E674-CB736B45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55D45-CF89-1377-4C37-305A70B12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935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B1BC-4366-7A0D-6589-C8D31BF0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C4FA3-BFF9-5614-459B-86CA5A5DB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C3D43-C50F-D4B5-0E37-BD0C0EF7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FA36-FAF8-D4F4-8C8E-66F58498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F8E5C-B43C-DB30-9C76-6DEAB133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305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BEFC3-890F-B876-215D-80BC5F770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B1FD1-6B54-13E0-18E2-DD1109D16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59278-4808-CBE0-DCF9-F843036B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92ECF-DF5C-5F7D-17A0-44FF24BE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34BC-E40F-F94D-844C-A6038648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0443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1048-322D-28FC-28F6-93297C7F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AAB4-186C-C648-060E-067D26A3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87168-2BFB-3800-F817-82A62BCD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B4AA9-5F73-B3BA-7A94-618F56F4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A9410-A93A-C306-ED00-B4BF4896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69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AEBF5-0327-C687-D6AA-AF6E233E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3FD0C-979E-99FE-59C9-260DAC6F0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48B85-EBCC-9205-BBC2-2A80B0EE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5E4FD-B238-D5FA-8127-76B874B1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5B12-2442-42D5-BE35-D3FC51AD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282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6ECE-2FE4-45F7-A427-FDA26201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8AE48-B267-5AB3-A03E-BEAA5991E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CF0AC-70F2-5A7E-E4F2-5F90F8C17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DD84F-F270-43B6-0094-75994339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23623-0789-C541-4CE8-3B6DA389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52F60-3A01-4218-C378-3A74A5E8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8285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7C18-0428-863B-FB99-C6897BAA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C0B7D-C6BA-24F1-8647-5CA555836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D45CD-22F6-4AEC-E11C-3BCE22B9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9C41B-497C-92DE-3728-326A43E56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B71AA8-9D09-3C27-BC26-230C42FE3D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7E246-BF98-C0CF-A035-8BEC2C7C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7CBF1-8506-300E-D143-A1919630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D49BF-9E5B-282F-4070-66680A33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7977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A5B5-A869-4CE3-907D-3EDB0519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86643-8983-02BD-B7E9-4F195D23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0DB56-2B33-BE69-111C-66F8831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6C898-F8DB-533A-8FAC-011B9EDC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95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A9A63-D2C3-EDCC-5106-6269A65D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638C0B-BF0E-4823-69EC-0F1F8DA7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6BECF-BF45-FBAB-8C95-B2438D3A1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2869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522D-A67D-4282-ACA4-E20D464C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DFEBD-6457-1F86-6005-799BD5456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412A8-458B-FD5B-FDD9-7293A934C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B3634F-1660-2D48-0FAF-99F52726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F81966-9B9E-4D4D-8623-12698667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A312F-92C3-D0F2-A037-B400B0BD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863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E5DD-A039-C2C1-E3AD-45DEC682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82D205-8933-1364-13A6-26115F5F4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A43C-2EB7-1CC1-F87F-1094C475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E9D9-B4E9-E3B8-5754-3962B2FD7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C4BF3-41B6-EEB6-284A-D9923FCF6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D6F9D-14C9-AC97-ACDE-DEE65A6F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03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5964A-7D13-C65A-54E7-BB27C4E9D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50F97-95ED-FB18-BDE0-3091F583C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62DA0-D172-8AEE-EA86-B6AE01FF8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A61C-D050-43C9-BD27-1E1ACE1F2175}" type="datetimeFigureOut">
              <a:rPr lang="is-IS" smtClean="0"/>
              <a:t>21.6.2023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48037-462F-71A3-56F8-F103EB09B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9CCF5-8F19-A75B-511D-B408D13B4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CAB8-BB3D-4D1D-ABC8-66465EE5CBB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434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p-JvvU0xV4?feature=oembed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3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flying, nature&#10;&#10;Description automatically generated">
            <a:extLst>
              <a:ext uri="{FF2B5EF4-FFF2-40B4-BE49-F238E27FC236}">
                <a16:creationId xmlns:a16="http://schemas.microsoft.com/office/drawing/2014/main" id="{B9D525E0-55D0-47BF-BC5B-958B70EA9F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r="21137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90380-876B-43DE-977B-49AC747B8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4636" y="3820747"/>
            <a:ext cx="4657364" cy="1249252"/>
          </a:xfrm>
        </p:spPr>
        <p:txBody>
          <a:bodyPr anchor="b">
            <a:noAutofit/>
          </a:bodyPr>
          <a:lstStyle/>
          <a:p>
            <a:pPr algn="l"/>
            <a:r>
              <a:rPr lang="en-US" sz="32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Fulltrúar</a:t>
            </a:r>
            <a:r>
              <a:rPr lang="en-US" sz="3200" dirty="0">
                <a:solidFill>
                  <a:srgbClr val="00B0F0"/>
                </a:solidFill>
                <a:latin typeface="Univers Light" panose="020B0403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úr</a:t>
            </a:r>
            <a:r>
              <a:rPr lang="en-US" sz="3200" dirty="0">
                <a:solidFill>
                  <a:srgbClr val="00B0F0"/>
                </a:solidFill>
                <a:latin typeface="Univers Light" panose="020B0403020202020204" pitchFamily="34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nemenda</a:t>
            </a:r>
            <a:r>
              <a:rPr lang="en-US" sz="3200" dirty="0">
                <a:solidFill>
                  <a:srgbClr val="00B0F0"/>
                </a:solidFill>
                <a:latin typeface="Univers Light" panose="020B0403020202020204" pitchFamily="34" charset="0"/>
              </a:rPr>
              <a:t>- og </a:t>
            </a:r>
            <a:r>
              <a:rPr lang="en-US" sz="32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skólaráðum</a:t>
            </a:r>
            <a:endParaRPr lang="is-IS" sz="3200" dirty="0">
              <a:solidFill>
                <a:srgbClr val="00B0F0"/>
              </a:solidFill>
              <a:latin typeface="Univers Light" panose="020B0403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280C03-6793-4ADD-B8E9-9062CFEC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4953" y="5198579"/>
            <a:ext cx="2771196" cy="64678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>
                <a:solidFill>
                  <a:srgbClr val="00B0F0"/>
                </a:solidFill>
                <a:latin typeface="Univers Light" panose="020B0403020202020204" pitchFamily="34" charset="0"/>
              </a:rPr>
              <a:t>Réttindi barna og </a:t>
            </a:r>
            <a:r>
              <a:rPr lang="en-US" sz="28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leiðir</a:t>
            </a:r>
            <a:r>
              <a:rPr lang="en-US" sz="2800" dirty="0">
                <a:solidFill>
                  <a:srgbClr val="00B0F0"/>
                </a:solidFill>
                <a:latin typeface="Univers Light" panose="020B0403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til</a:t>
            </a:r>
            <a:r>
              <a:rPr lang="en-US" sz="2800" dirty="0">
                <a:solidFill>
                  <a:srgbClr val="00B0F0"/>
                </a:solidFill>
                <a:latin typeface="Univers Light" panose="020B0403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áhrifa</a:t>
            </a:r>
            <a:endParaRPr lang="is-IS" sz="2800" dirty="0">
              <a:solidFill>
                <a:srgbClr val="00B0F0"/>
              </a:solidFill>
              <a:latin typeface="Univers Light" panose="020B0403020202020204" pitchFamily="34" charset="0"/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AC1006-84E1-4B00-8AF1-05B3ECB74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6624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E8D9079-24F7-4049-A3DA-FF53167CF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3400" y="5518692"/>
            <a:ext cx="1400630" cy="12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0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8BBB-EC9B-10D7-4D38-13D0B7911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519" y="2263499"/>
            <a:ext cx="5501309" cy="1325563"/>
          </a:xfrm>
        </p:spPr>
        <p:txBody>
          <a:bodyPr/>
          <a:lstStyle/>
          <a:p>
            <a:r>
              <a:rPr lang="is-IS" dirty="0">
                <a:latin typeface="Univers" panose="020B0503020202020204" pitchFamily="34" charset="0"/>
              </a:rPr>
              <a:t>Stjórnvöld Yslands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0919A2C-11C8-E63D-133B-E2E7C0547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175" y="0"/>
            <a:ext cx="6581825" cy="68973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B7FCB8-C5B4-204B-D4AF-A29E3F75B333}"/>
              </a:ext>
            </a:extLst>
          </p:cNvPr>
          <p:cNvCxnSpPr>
            <a:cxnSpLocks/>
          </p:cNvCxnSpPr>
          <p:nvPr/>
        </p:nvCxnSpPr>
        <p:spPr>
          <a:xfrm>
            <a:off x="336359" y="3341152"/>
            <a:ext cx="4991015" cy="0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90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10 Minute Countdown Radial Timer with Beeps">
            <a:hlinkClick r:id="" action="ppaction://media"/>
            <a:extLst>
              <a:ext uri="{FF2B5EF4-FFF2-40B4-BE49-F238E27FC236}">
                <a16:creationId xmlns:a16="http://schemas.microsoft.com/office/drawing/2014/main" id="{5BCBB1D7-87F5-2DAD-8F2A-6185299BF7E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7591" y="1040434"/>
            <a:ext cx="7700962" cy="4351338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C9A0063-4A6B-8735-3B5B-5AAE99704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16A8589-D841-DB44-6AA4-26AD1E93C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0" y="0"/>
            <a:ext cx="4996070" cy="68492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24CC593-BDD3-5146-E596-08907EBDAFAA}"/>
              </a:ext>
            </a:extLst>
          </p:cNvPr>
          <p:cNvSpPr txBox="1">
            <a:spLocks/>
          </p:cNvSpPr>
          <p:nvPr/>
        </p:nvSpPr>
        <p:spPr>
          <a:xfrm>
            <a:off x="442725" y="2651687"/>
            <a:ext cx="6367671" cy="10207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dirty="0">
                <a:latin typeface="Univers" panose="020B0503020202020204" pitchFamily="34" charset="0"/>
              </a:rPr>
              <a:t>Þátttaka barna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30D2BB-2EB6-BACA-B4A6-D0E81F3BBD37}"/>
              </a:ext>
            </a:extLst>
          </p:cNvPr>
          <p:cNvCxnSpPr>
            <a:cxnSpLocks/>
          </p:cNvCxnSpPr>
          <p:nvPr/>
        </p:nvCxnSpPr>
        <p:spPr>
          <a:xfrm>
            <a:off x="442725" y="3429000"/>
            <a:ext cx="6102626" cy="0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08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FAEA5A7-A015-65E3-595E-DB034989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90" y="813320"/>
            <a:ext cx="8902017" cy="51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2AE2C5-F53A-529E-5F68-B7C988D3A3C9}"/>
              </a:ext>
            </a:extLst>
          </p:cNvPr>
          <p:cNvSpPr txBox="1"/>
          <p:nvPr/>
        </p:nvSpPr>
        <p:spPr>
          <a:xfrm>
            <a:off x="4738095" y="6097657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rgbClr val="FF0000"/>
                </a:solidFill>
                <a:latin typeface="Univers" panose="020B0503020202020204" pitchFamily="34" charset="0"/>
              </a:rPr>
              <a:t>Táknræn þátttaka</a:t>
            </a:r>
          </a:p>
        </p:txBody>
      </p:sp>
      <p:pic>
        <p:nvPicPr>
          <p:cNvPr id="10" name="Graphic 9" descr="Thumbs Down outline">
            <a:extLst>
              <a:ext uri="{FF2B5EF4-FFF2-40B4-BE49-F238E27FC236}">
                <a16:creationId xmlns:a16="http://schemas.microsoft.com/office/drawing/2014/main" id="{F2508CCC-5AD1-A6A4-8225-4A2784EA9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36565" y="5885747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E5A457-6610-3801-A15D-3CBA5D0C9AC1}"/>
              </a:ext>
            </a:extLst>
          </p:cNvPr>
          <p:cNvSpPr txBox="1"/>
          <p:nvPr/>
        </p:nvSpPr>
        <p:spPr>
          <a:xfrm>
            <a:off x="4480717" y="192723"/>
            <a:ext cx="297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solidFill>
                  <a:srgbClr val="00B050"/>
                </a:solidFill>
              </a:rPr>
              <a:t>Merkingabær þátttaka</a:t>
            </a:r>
          </a:p>
        </p:txBody>
      </p:sp>
      <p:pic>
        <p:nvPicPr>
          <p:cNvPr id="13" name="Graphic 12" descr="Thumbs up sign outline">
            <a:extLst>
              <a:ext uri="{FF2B5EF4-FFF2-40B4-BE49-F238E27FC236}">
                <a16:creationId xmlns:a16="http://schemas.microsoft.com/office/drawing/2014/main" id="{CA66BD55-9FB2-D210-55A1-ED1BF6550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2070" y="-33645"/>
            <a:ext cx="914400" cy="91440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4F66E2DD-0DEA-8A5A-5C40-5273C54B34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89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0BE614-B9F4-1758-C32E-D330D34F4E91}"/>
              </a:ext>
            </a:extLst>
          </p:cNvPr>
          <p:cNvSpPr txBox="1"/>
          <p:nvPr/>
        </p:nvSpPr>
        <p:spPr>
          <a:xfrm>
            <a:off x="1388578" y="1684325"/>
            <a:ext cx="94148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Fullorðinn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gefur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börnum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skipanir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.</a:t>
            </a:r>
          </a:p>
          <a:p>
            <a:pPr algn="l" rtl="0" fontAlgn="base"/>
            <a:endParaRPr lang="en-US" b="0" i="0" u="none" strike="noStrike" dirty="0">
              <a:solidFill>
                <a:srgbClr val="00B0F0"/>
              </a:solidFill>
              <a:effectLst/>
              <a:latin typeface="Univers" panose="020B0503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Börn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um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er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boðið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á fund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með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fullorðnum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.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Fullorðna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fólkið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talar saman um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hvað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sé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best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að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gera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fyrir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börnin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og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segir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börnunum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frá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sínum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hugmyndum</a:t>
            </a:r>
            <a:r>
              <a:rPr lang="en-US" dirty="0">
                <a:solidFill>
                  <a:srgbClr val="00B0F0"/>
                </a:solidFill>
                <a:latin typeface="Univers" panose="020B0503020202020204" pitchFamily="34" charset="0"/>
              </a:rPr>
              <a:t>.</a:t>
            </a:r>
            <a:endParaRPr lang="en-US" b="0" i="0" dirty="0">
              <a:solidFill>
                <a:srgbClr val="00B0F0"/>
              </a:solidFill>
              <a:effectLst/>
              <a:latin typeface="Univers" panose="020B0503020202020204" pitchFamily="34" charset="0"/>
            </a:endParaRPr>
          </a:p>
          <a:p>
            <a:pPr algn="l" rtl="0" fontAlgn="base"/>
            <a:endParaRPr lang="en-US" b="0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Börn fá að velja hvort þau setja upp leikrit um Rauðhettu eða Gosa.</a:t>
            </a:r>
            <a:r>
              <a:rPr lang="en-US" b="0" i="0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is-I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Barn leggur til að farið sé í vettvangsferð í skólanum og kennarar og börn samþykkja það og fara í ferðina.</a:t>
            </a:r>
            <a:r>
              <a:rPr lang="en-US" b="0" i="0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Kennari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varpar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fram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hugmynd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um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mögulegt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verkefni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dirty="0" err="1">
                <a:solidFill>
                  <a:srgbClr val="00B0F0"/>
                </a:solidFill>
                <a:latin typeface="Univers" panose="020B0503020202020204" pitchFamily="34" charset="0"/>
              </a:rPr>
              <a:t>s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em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hann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síðan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mótar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út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frá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áhuga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barnanna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. </a:t>
            </a:r>
            <a:endParaRPr lang="en-US" u="none" strike="noStrike" dirty="0">
              <a:solidFill>
                <a:srgbClr val="00B0F0"/>
              </a:solidFill>
              <a:latin typeface="Univers" panose="020B0503020202020204" pitchFamily="34" charset="0"/>
            </a:endParaRPr>
          </a:p>
          <a:p>
            <a:pPr algn="l" rtl="0" fontAlgn="base"/>
            <a:endParaRPr lang="en-US" b="0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Leikskólabörn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halda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á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mótmælaspjöldum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í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kröfugöngu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um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fjölgun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leikskólaplássa</a:t>
            </a:r>
            <a:r>
              <a:rPr lang="en-US" b="0" i="0" u="none" strike="noStrike" dirty="0">
                <a:solidFill>
                  <a:srgbClr val="00B0F0"/>
                </a:solidFill>
                <a:effectLst/>
                <a:latin typeface="Univers" panose="020B0503020202020204" pitchFamily="34" charset="0"/>
              </a:rPr>
              <a:t>. </a:t>
            </a:r>
            <a:endParaRPr lang="en-US" b="0" i="0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AD4FF-728A-F59E-14B5-1D60789C324F}"/>
              </a:ext>
            </a:extLst>
          </p:cNvPr>
          <p:cNvSpPr txBox="1"/>
          <p:nvPr/>
        </p:nvSpPr>
        <p:spPr>
          <a:xfrm>
            <a:off x="1600199" y="646044"/>
            <a:ext cx="6019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000" dirty="0">
                <a:solidFill>
                  <a:srgbClr val="00B0F0"/>
                </a:solidFill>
              </a:rPr>
              <a:t>Prófum stigann – veljið þrep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D5016D3-DD31-7FCA-BF79-F31C52515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16207D-315A-295F-7667-CA717E3F3C26}"/>
              </a:ext>
            </a:extLst>
          </p:cNvPr>
          <p:cNvSpPr txBox="1"/>
          <p:nvPr/>
        </p:nvSpPr>
        <p:spPr>
          <a:xfrm>
            <a:off x="5188226" y="766732"/>
            <a:ext cx="634116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rgbClr val="00B0F0"/>
                </a:solidFill>
                <a:latin typeface="Univers" panose="020B0503020202020204" pitchFamily="34" charset="0"/>
              </a:rPr>
              <a:t> 1</a:t>
            </a:r>
            <a:r>
              <a:rPr lang="en-US" sz="2000" b="1" dirty="0">
                <a:latin typeface="Univers" panose="020B0503020202020204" pitchFamily="34" charset="0"/>
              </a:rPr>
              <a:t>  </a:t>
            </a:r>
            <a:r>
              <a:rPr lang="en-US" sz="2000" b="1" dirty="0" err="1">
                <a:latin typeface="Univers" panose="020B0503020202020204" pitchFamily="34" charset="0"/>
              </a:rPr>
              <a:t>Upplýsingar</a:t>
            </a:r>
            <a:endParaRPr lang="en-US" sz="2000" b="1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 2</a:t>
            </a:r>
            <a:r>
              <a:rPr lang="en-US" sz="2000" b="1" dirty="0">
                <a:latin typeface="Univers" panose="020B0503020202020204" pitchFamily="34" charset="0"/>
              </a:rPr>
              <a:t>  </a:t>
            </a:r>
            <a:r>
              <a:rPr lang="en-US" sz="2000" b="1" dirty="0" err="1">
                <a:latin typeface="Univers" panose="020B0503020202020204" pitchFamily="34" charset="0"/>
              </a:rPr>
              <a:t>Frjáls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þátttaka</a:t>
            </a:r>
            <a:endParaRPr lang="en-US" sz="2000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rgbClr val="7030A0"/>
                </a:solidFill>
                <a:latin typeface="Univers" panose="020B0503020202020204" pitchFamily="34" charset="0"/>
              </a:rPr>
              <a:t> 3</a:t>
            </a:r>
            <a:r>
              <a:rPr lang="en-US" sz="2000" b="1" dirty="0">
                <a:latin typeface="Univers" panose="020B0503020202020204" pitchFamily="34" charset="0"/>
              </a:rPr>
              <a:t>  </a:t>
            </a:r>
            <a:r>
              <a:rPr lang="en-US" sz="2000" b="1" dirty="0" err="1">
                <a:latin typeface="Univers" panose="020B0503020202020204" pitchFamily="34" charset="0"/>
              </a:rPr>
              <a:t>Virðing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fyrir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skoðunum</a:t>
            </a:r>
            <a:r>
              <a:rPr lang="en-US" sz="2000" b="1" dirty="0">
                <a:latin typeface="Univers" panose="020B0503020202020204" pitchFamily="34" charset="0"/>
              </a:rPr>
              <a:t> barna</a:t>
            </a:r>
            <a:endParaRPr lang="en-US" sz="2000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rgbClr val="00B050"/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rgbClr val="00B050"/>
                </a:solidFill>
                <a:latin typeface="Univers" panose="020B0503020202020204" pitchFamily="34" charset="0"/>
              </a:rPr>
              <a:t> 4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Það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sem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skiptir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börn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máli</a:t>
            </a:r>
            <a:endParaRPr lang="en-US" sz="2000" b="1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rgbClr val="FF0000"/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rgbClr val="FF0000"/>
                </a:solidFill>
                <a:latin typeface="Univers" panose="020B0503020202020204" pitchFamily="34" charset="0"/>
              </a:rPr>
              <a:t> 5</a:t>
            </a:r>
            <a:r>
              <a:rPr lang="en-US" sz="2000" b="1" dirty="0">
                <a:latin typeface="Univers" panose="020B0503020202020204" pitchFamily="34" charset="0"/>
              </a:rPr>
              <a:t>  </a:t>
            </a:r>
            <a:r>
              <a:rPr lang="en-US" sz="2000" b="1" dirty="0" err="1">
                <a:latin typeface="Univers" panose="020B0503020202020204" pitchFamily="34" charset="0"/>
              </a:rPr>
              <a:t>Jöfn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tækifæri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fyrir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öll</a:t>
            </a:r>
            <a:endParaRPr lang="en-US" sz="2000" b="1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Univers" panose="020B0503020202020204" pitchFamily="34" charset="0"/>
              </a:rPr>
              <a:t> 6 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Stuðningur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fyrir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börn</a:t>
            </a:r>
            <a:r>
              <a:rPr lang="en-US" sz="2000" b="1" dirty="0">
                <a:latin typeface="Univers" panose="020B0503020202020204" pitchFamily="34" charset="0"/>
              </a:rPr>
              <a:t> og </a:t>
            </a:r>
            <a:r>
              <a:rPr lang="en-US" sz="2000" b="1" dirty="0" err="1">
                <a:latin typeface="Univers" panose="020B0503020202020204" pitchFamily="34" charset="0"/>
              </a:rPr>
              <a:t>fullorðin</a:t>
            </a:r>
            <a:endParaRPr lang="en-US" sz="2000" b="1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rgbClr val="00B0F0"/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rgbClr val="00B0F0"/>
                </a:solidFill>
                <a:latin typeface="Univers" panose="020B0503020202020204" pitchFamily="34" charset="0"/>
              </a:rPr>
              <a:t> 7</a:t>
            </a:r>
            <a:r>
              <a:rPr lang="en-US" sz="2000" b="1" dirty="0">
                <a:latin typeface="Univers" panose="020B0503020202020204" pitchFamily="34" charset="0"/>
              </a:rPr>
              <a:t>  </a:t>
            </a:r>
            <a:r>
              <a:rPr lang="en-US" sz="2000" b="1" dirty="0" err="1">
                <a:latin typeface="Univers" panose="020B0503020202020204" pitchFamily="34" charset="0"/>
              </a:rPr>
              <a:t>Örugg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þátttaka</a:t>
            </a:r>
            <a:endParaRPr lang="en-US" sz="2000" b="1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rgbClr val="7030A0"/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rgbClr val="7030A0"/>
                </a:solidFill>
                <a:latin typeface="Univers" panose="020B0503020202020204" pitchFamily="34" charset="0"/>
              </a:rPr>
              <a:t> 8</a:t>
            </a:r>
            <a:r>
              <a:rPr lang="en-US" sz="2000" b="1" dirty="0">
                <a:latin typeface="Univers" panose="020B0503020202020204" pitchFamily="34" charset="0"/>
              </a:rPr>
              <a:t>  </a:t>
            </a:r>
            <a:r>
              <a:rPr lang="en-US" sz="2000" b="1" dirty="0" err="1">
                <a:latin typeface="Univers" panose="020B0503020202020204" pitchFamily="34" charset="0"/>
              </a:rPr>
              <a:t>Eftirfylgni</a:t>
            </a:r>
            <a:endParaRPr lang="en-US" sz="2000" b="1" dirty="0">
              <a:latin typeface="Univers" panose="020B0503020202020204" pitchFamily="34" charset="0"/>
            </a:endParaRPr>
          </a:p>
          <a:p>
            <a:endParaRPr lang="en-US" sz="2000" b="1" dirty="0">
              <a:latin typeface="Univers" panose="020B0503020202020204" pitchFamily="34" charset="0"/>
            </a:endParaRPr>
          </a:p>
          <a:p>
            <a:r>
              <a:rPr lang="en-US" sz="2000" b="1" dirty="0" err="1">
                <a:solidFill>
                  <a:srgbClr val="00B050"/>
                </a:solidFill>
                <a:latin typeface="Univers" panose="020B0503020202020204" pitchFamily="34" charset="0"/>
              </a:rPr>
              <a:t>Regla</a:t>
            </a:r>
            <a:r>
              <a:rPr lang="en-US" sz="2000" b="1" dirty="0">
                <a:solidFill>
                  <a:srgbClr val="00B050"/>
                </a:solidFill>
                <a:latin typeface="Univers" panose="020B0503020202020204" pitchFamily="34" charset="0"/>
              </a:rPr>
              <a:t> 9</a:t>
            </a:r>
            <a:r>
              <a:rPr lang="en-US" sz="2000" b="1" dirty="0">
                <a:latin typeface="Univers" panose="020B0503020202020204" pitchFamily="34" charset="0"/>
              </a:rPr>
              <a:t>  </a:t>
            </a:r>
            <a:r>
              <a:rPr lang="en-US" sz="2000" b="1" dirty="0" err="1">
                <a:latin typeface="Univers" panose="020B0503020202020204" pitchFamily="34" charset="0"/>
              </a:rPr>
              <a:t>Barnvænt</a:t>
            </a:r>
            <a:r>
              <a:rPr lang="en-US" sz="2000" b="1" dirty="0">
                <a:latin typeface="Univers" panose="020B0503020202020204" pitchFamily="34" charset="0"/>
              </a:rPr>
              <a:t> </a:t>
            </a:r>
            <a:r>
              <a:rPr lang="en-US" sz="2000" b="1" dirty="0" err="1">
                <a:latin typeface="Univers" panose="020B0503020202020204" pitchFamily="34" charset="0"/>
              </a:rPr>
              <a:t>umhverfi</a:t>
            </a:r>
            <a:endParaRPr lang="en-US" sz="2000" b="1" dirty="0">
              <a:latin typeface="Univers" panose="020B0503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D7601-33AC-6E5F-F047-1FA6828E4E77}"/>
              </a:ext>
            </a:extLst>
          </p:cNvPr>
          <p:cNvSpPr txBox="1"/>
          <p:nvPr/>
        </p:nvSpPr>
        <p:spPr>
          <a:xfrm>
            <a:off x="1461052" y="2454966"/>
            <a:ext cx="2514602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is-IS" sz="2800" b="1" dirty="0"/>
              <a:t>9 reglur um merkingabæra þátttöku </a:t>
            </a:r>
          </a:p>
        </p:txBody>
      </p:sp>
    </p:spTree>
    <p:extLst>
      <p:ext uri="{BB962C8B-B14F-4D97-AF65-F5344CB8AC3E}">
        <p14:creationId xmlns:p14="http://schemas.microsoft.com/office/powerpoint/2010/main" val="279582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FFAACBD-8DA5-8F1F-C7CE-547E20960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35" y="1595010"/>
            <a:ext cx="2750986" cy="3667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5B3927-DA9D-8CC0-C381-2C19C2068B4C}"/>
              </a:ext>
            </a:extLst>
          </p:cNvPr>
          <p:cNvSpPr txBox="1"/>
          <p:nvPr/>
        </p:nvSpPr>
        <p:spPr>
          <a:xfrm>
            <a:off x="888631" y="939946"/>
            <a:ext cx="5803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4200" dirty="0">
                <a:latin typeface="Univers" panose="020B0503020202020204" pitchFamily="34" charset="0"/>
              </a:rPr>
              <a:t>Góð ráð til fullorðinna</a:t>
            </a:r>
          </a:p>
        </p:txBody>
      </p:sp>
      <p:pic>
        <p:nvPicPr>
          <p:cNvPr id="11" name="Picture 10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id="{2E99823B-4285-F6AB-A611-32EB175CA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95" y="1689493"/>
            <a:ext cx="6520853" cy="366798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99E622F-05CB-51B8-7055-9A8EE2561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51" y="4225299"/>
            <a:ext cx="1070639" cy="1467778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4621449-4F67-2702-3911-2DC49B2EC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37" y="3230378"/>
            <a:ext cx="1066763" cy="1468767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8BAD032-E597-0403-68F6-79272C35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47" y="2304432"/>
            <a:ext cx="1070639" cy="1472439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5CF9DFB9-BF9D-26C5-1EF3-448AA10365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30" y="5069682"/>
            <a:ext cx="1070638" cy="146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0B4E6C-DEFB-D87F-E525-CC7B546BE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1" y="4627293"/>
            <a:ext cx="3938977" cy="14157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BFCC60-11F6-9404-B799-00D90BE1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1" y="1562364"/>
            <a:ext cx="5039936" cy="27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outdoor, flying, nature&#10;&#10;Description automatically generated">
            <a:extLst>
              <a:ext uri="{FF2B5EF4-FFF2-40B4-BE49-F238E27FC236}">
                <a16:creationId xmlns:a16="http://schemas.microsoft.com/office/drawing/2014/main" id="{003BCFDB-87FC-0C39-D202-3CC6F2210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06" y="-12316"/>
            <a:ext cx="12269906" cy="8179939"/>
          </a:xfrm>
          <a:prstGeom prst="rect">
            <a:avLst/>
          </a:prstGeom>
        </p:spPr>
      </p:pic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D3620A14-A433-61AA-4BFC-9CA324AD59EA}"/>
              </a:ext>
            </a:extLst>
          </p:cNvPr>
          <p:cNvSpPr/>
          <p:nvPr/>
        </p:nvSpPr>
        <p:spPr>
          <a:xfrm>
            <a:off x="636104" y="1826763"/>
            <a:ext cx="10919791" cy="1740535"/>
          </a:xfrm>
          <a:prstGeom prst="notchedRightArrow">
            <a:avLst/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B0D8-E1FF-E135-F771-5AECE63C1C3E}"/>
              </a:ext>
            </a:extLst>
          </p:cNvPr>
          <p:cNvSpPr txBox="1"/>
          <p:nvPr/>
        </p:nvSpPr>
        <p:spPr>
          <a:xfrm>
            <a:off x="1677076" y="23691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8:30</a:t>
            </a:r>
          </a:p>
          <a:p>
            <a:r>
              <a:rPr lang="is-IS" dirty="0">
                <a:latin typeface="Univers" panose="020B0503020202020204" pitchFamily="34" charset="0"/>
              </a:rPr>
              <a:t>Ísbrjótur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CBC63-A3FB-9F3E-ABCE-13E5C0014469}"/>
              </a:ext>
            </a:extLst>
          </p:cNvPr>
          <p:cNvSpPr txBox="1"/>
          <p:nvPr/>
        </p:nvSpPr>
        <p:spPr>
          <a:xfrm>
            <a:off x="3933853" y="236910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9:00 </a:t>
            </a:r>
          </a:p>
          <a:p>
            <a:r>
              <a:rPr lang="is-IS" dirty="0">
                <a:latin typeface="Univers" panose="020B0503020202020204" pitchFamily="34" charset="0"/>
              </a:rPr>
              <a:t>Barnasáttmálinn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E7D68-E759-401F-C40D-0CB0FC0BC86F}"/>
              </a:ext>
            </a:extLst>
          </p:cNvPr>
          <p:cNvSpPr txBox="1"/>
          <p:nvPr/>
        </p:nvSpPr>
        <p:spPr>
          <a:xfrm>
            <a:off x="7246932" y="236910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9:15 </a:t>
            </a:r>
          </a:p>
          <a:p>
            <a:r>
              <a:rPr lang="is-IS" dirty="0">
                <a:latin typeface="Univers" panose="020B0503020202020204" pitchFamily="34" charset="0"/>
              </a:rPr>
              <a:t>Leikur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28DAD-DC79-EA17-600E-110B7EA8F12D}"/>
              </a:ext>
            </a:extLst>
          </p:cNvPr>
          <p:cNvSpPr txBox="1"/>
          <p:nvPr/>
        </p:nvSpPr>
        <p:spPr>
          <a:xfrm>
            <a:off x="9491904" y="2369106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9:50  </a:t>
            </a:r>
          </a:p>
          <a:p>
            <a:r>
              <a:rPr lang="is-IS" dirty="0">
                <a:latin typeface="Univers" panose="020B0503020202020204" pitchFamily="34" charset="0"/>
              </a:rPr>
              <a:t>Pása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51BA2ACE-946F-07C7-BBB6-3722A9E7F8F9}"/>
              </a:ext>
            </a:extLst>
          </p:cNvPr>
          <p:cNvSpPr/>
          <p:nvPr/>
        </p:nvSpPr>
        <p:spPr>
          <a:xfrm>
            <a:off x="636103" y="3806177"/>
            <a:ext cx="10919791" cy="1740535"/>
          </a:xfrm>
          <a:prstGeom prst="notchedRightArrow">
            <a:avLst/>
          </a:prstGeom>
          <a:solidFill>
            <a:schemeClr val="bg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782C2-5430-33B9-992A-23F430EFC67F}"/>
              </a:ext>
            </a:extLst>
          </p:cNvPr>
          <p:cNvSpPr txBox="1"/>
          <p:nvPr/>
        </p:nvSpPr>
        <p:spPr>
          <a:xfrm>
            <a:off x="6179973" y="4288168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10:45 </a:t>
            </a:r>
          </a:p>
          <a:p>
            <a:r>
              <a:rPr lang="is-IS" dirty="0">
                <a:latin typeface="Univers" panose="020B0503020202020204" pitchFamily="34" charset="0"/>
              </a:rPr>
              <a:t>Ráð til fullorðinna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181E3-C311-38E8-51C0-75C3590B3DF1}"/>
              </a:ext>
            </a:extLst>
          </p:cNvPr>
          <p:cNvSpPr txBox="1"/>
          <p:nvPr/>
        </p:nvSpPr>
        <p:spPr>
          <a:xfrm>
            <a:off x="1441174" y="4328495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10:00  </a:t>
            </a:r>
          </a:p>
          <a:p>
            <a:r>
              <a:rPr lang="is-IS" dirty="0">
                <a:latin typeface="Univers" panose="020B0503020202020204" pitchFamily="34" charset="0"/>
              </a:rPr>
              <a:t>Þátttaka barna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0CB21-D041-F91D-D7E2-4DC581466032}"/>
              </a:ext>
            </a:extLst>
          </p:cNvPr>
          <p:cNvSpPr txBox="1"/>
          <p:nvPr/>
        </p:nvSpPr>
        <p:spPr>
          <a:xfrm>
            <a:off x="3943387" y="432849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10:15 </a:t>
            </a:r>
          </a:p>
          <a:p>
            <a:r>
              <a:rPr lang="is-IS" dirty="0">
                <a:latin typeface="Univers" panose="020B0503020202020204" pitchFamily="34" charset="0"/>
              </a:rPr>
              <a:t>Æfing</a:t>
            </a:r>
          </a:p>
        </p:txBody>
      </p:sp>
      <p:pic>
        <p:nvPicPr>
          <p:cNvPr id="13" name="Graphic 12" descr="Dance with solid fill">
            <a:extLst>
              <a:ext uri="{FF2B5EF4-FFF2-40B4-BE49-F238E27FC236}">
                <a16:creationId xmlns:a16="http://schemas.microsoft.com/office/drawing/2014/main" id="{440C5AD9-1573-46F6-8546-663A38E54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574" y="13024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CA6F25-1B50-35BB-6E28-44BEBE4A9CA1}"/>
              </a:ext>
            </a:extLst>
          </p:cNvPr>
          <p:cNvSpPr txBox="1"/>
          <p:nvPr/>
        </p:nvSpPr>
        <p:spPr>
          <a:xfrm>
            <a:off x="9633552" y="4318495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>
                <a:latin typeface="Univers" panose="020B0503020202020204" pitchFamily="34" charset="0"/>
              </a:rPr>
              <a:t>11:30 </a:t>
            </a:r>
          </a:p>
          <a:p>
            <a:r>
              <a:rPr lang="is-IS" dirty="0">
                <a:latin typeface="Univers" panose="020B0503020202020204" pitchFamily="34" charset="0"/>
              </a:rPr>
              <a:t>Lok</a:t>
            </a:r>
          </a:p>
        </p:txBody>
      </p:sp>
      <p:pic>
        <p:nvPicPr>
          <p:cNvPr id="16" name="Graphic 15" descr="Wave Gesture outline">
            <a:extLst>
              <a:ext uri="{FF2B5EF4-FFF2-40B4-BE49-F238E27FC236}">
                <a16:creationId xmlns:a16="http://schemas.microsoft.com/office/drawing/2014/main" id="{61E3E9DD-8D03-D220-DB2F-CE2BAF6DB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50121" y="3288782"/>
            <a:ext cx="914400" cy="914400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BD48C02-FEB8-AD9C-F0E8-1DC91D9C0A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EB71D295-5937-670A-FDFA-4FF53E5B2BCD}"/>
              </a:ext>
            </a:extLst>
          </p:cNvPr>
          <p:cNvSpPr/>
          <p:nvPr/>
        </p:nvSpPr>
        <p:spPr>
          <a:xfrm>
            <a:off x="3117146" y="2449953"/>
            <a:ext cx="484632" cy="48463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1CC84CB-C347-4B6A-01D1-3B85C288175D}"/>
              </a:ext>
            </a:extLst>
          </p:cNvPr>
          <p:cNvSpPr/>
          <p:nvPr/>
        </p:nvSpPr>
        <p:spPr>
          <a:xfrm>
            <a:off x="6089872" y="2449953"/>
            <a:ext cx="484632" cy="48463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BD205B3D-04C0-6AF9-F1F0-0E152B879ADD}"/>
              </a:ext>
            </a:extLst>
          </p:cNvPr>
          <p:cNvSpPr/>
          <p:nvPr/>
        </p:nvSpPr>
        <p:spPr>
          <a:xfrm>
            <a:off x="8613483" y="2449953"/>
            <a:ext cx="484632" cy="48463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23076D1D-374D-EF2D-1537-B7E12924D4DD}"/>
              </a:ext>
            </a:extLst>
          </p:cNvPr>
          <p:cNvSpPr/>
          <p:nvPr/>
        </p:nvSpPr>
        <p:spPr>
          <a:xfrm>
            <a:off x="3239660" y="4399279"/>
            <a:ext cx="431646" cy="494696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72A9619B-9432-51F1-5DF8-3A056A957AC9}"/>
              </a:ext>
            </a:extLst>
          </p:cNvPr>
          <p:cNvSpPr/>
          <p:nvPr/>
        </p:nvSpPr>
        <p:spPr>
          <a:xfrm>
            <a:off x="5198943" y="4409343"/>
            <a:ext cx="437226" cy="484632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7552390C-6A09-1BDC-DA91-883E678D981D}"/>
              </a:ext>
            </a:extLst>
          </p:cNvPr>
          <p:cNvSpPr/>
          <p:nvPr/>
        </p:nvSpPr>
        <p:spPr>
          <a:xfrm>
            <a:off x="8702870" y="4399279"/>
            <a:ext cx="442778" cy="47456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>
              <a:solidFill>
                <a:schemeClr val="tx1"/>
              </a:solidFill>
            </a:endParaRPr>
          </a:p>
        </p:txBody>
      </p:sp>
      <p:sp>
        <p:nvSpPr>
          <p:cNvPr id="27" name="Explosion: 8 Points 26">
            <a:extLst>
              <a:ext uri="{FF2B5EF4-FFF2-40B4-BE49-F238E27FC236}">
                <a16:creationId xmlns:a16="http://schemas.microsoft.com/office/drawing/2014/main" id="{A65EB6A8-F790-380E-C3F2-B68D54B2E093}"/>
              </a:ext>
            </a:extLst>
          </p:cNvPr>
          <p:cNvSpPr/>
          <p:nvPr/>
        </p:nvSpPr>
        <p:spPr>
          <a:xfrm>
            <a:off x="1716729" y="1339394"/>
            <a:ext cx="767950" cy="786646"/>
          </a:xfrm>
          <a:prstGeom prst="irregularSeal1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29" name="Graphic 28" descr="Toilet Paper outline">
            <a:extLst>
              <a:ext uri="{FF2B5EF4-FFF2-40B4-BE49-F238E27FC236}">
                <a16:creationId xmlns:a16="http://schemas.microsoft.com/office/drawing/2014/main" id="{4B322C7A-E297-F285-3991-DABC76296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98587" y="1339394"/>
            <a:ext cx="914400" cy="914400"/>
          </a:xfrm>
          <a:prstGeom prst="rect">
            <a:avLst/>
          </a:prstGeom>
        </p:spPr>
      </p:pic>
      <p:pic>
        <p:nvPicPr>
          <p:cNvPr id="38" name="Graphic 37" descr="Ear outline">
            <a:extLst>
              <a:ext uri="{FF2B5EF4-FFF2-40B4-BE49-F238E27FC236}">
                <a16:creationId xmlns:a16="http://schemas.microsoft.com/office/drawing/2014/main" id="{0E782101-30C0-7B19-D7F3-2A1461AE46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57551" y="3323520"/>
            <a:ext cx="914400" cy="914400"/>
          </a:xfrm>
          <a:prstGeom prst="rect">
            <a:avLst/>
          </a:prstGeom>
        </p:spPr>
      </p:pic>
      <p:pic>
        <p:nvPicPr>
          <p:cNvPr id="39" name="Graphic 38" descr="Ear outline">
            <a:extLst>
              <a:ext uri="{FF2B5EF4-FFF2-40B4-BE49-F238E27FC236}">
                <a16:creationId xmlns:a16="http://schemas.microsoft.com/office/drawing/2014/main" id="{44370BED-3EDE-9B43-8DA9-1466DB4DF5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70801" y="1291689"/>
            <a:ext cx="914400" cy="914400"/>
          </a:xfrm>
          <a:prstGeom prst="rect">
            <a:avLst/>
          </a:prstGeom>
        </p:spPr>
      </p:pic>
      <p:pic>
        <p:nvPicPr>
          <p:cNvPr id="40" name="Graphic 39" descr="Megaphone1 outline">
            <a:extLst>
              <a:ext uri="{FF2B5EF4-FFF2-40B4-BE49-F238E27FC236}">
                <a16:creationId xmlns:a16="http://schemas.microsoft.com/office/drawing/2014/main" id="{DF78FCF6-7115-28D2-A6D7-2DF7C6DAA5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38792" y="3337310"/>
            <a:ext cx="914400" cy="914400"/>
          </a:xfrm>
          <a:prstGeom prst="rect">
            <a:avLst/>
          </a:prstGeom>
        </p:spPr>
      </p:pic>
      <p:pic>
        <p:nvPicPr>
          <p:cNvPr id="41" name="Graphic 40" descr="Dance with solid fill">
            <a:extLst>
              <a:ext uri="{FF2B5EF4-FFF2-40B4-BE49-F238E27FC236}">
                <a16:creationId xmlns:a16="http://schemas.microsoft.com/office/drawing/2014/main" id="{BB2981DA-00BB-10C4-FC6B-BBFF8683D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6054" y="33489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3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nursery group of Emperor penguin chicks huddled together">
            <a:extLst>
              <a:ext uri="{FF2B5EF4-FFF2-40B4-BE49-F238E27FC236}">
                <a16:creationId xmlns:a16="http://schemas.microsoft.com/office/drawing/2014/main" id="{1E6A0C91-3CF4-EB93-DA61-EF9776B4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28055"/>
            <a:ext cx="12191999" cy="81141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142532-414E-4290-61E1-31E67AED714F}"/>
              </a:ext>
            </a:extLst>
          </p:cNvPr>
          <p:cNvSpPr txBox="1">
            <a:spLocks/>
          </p:cNvSpPr>
          <p:nvPr/>
        </p:nvSpPr>
        <p:spPr>
          <a:xfrm>
            <a:off x="808383" y="1140378"/>
            <a:ext cx="3684104" cy="13642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chemeClr val="bg1"/>
                </a:solidFill>
                <a:latin typeface="Univers Light" panose="020B0403020202020204" pitchFamily="34" charset="0"/>
              </a:rPr>
              <a:t>Ísbrjótur</a:t>
            </a:r>
            <a:endParaRPr lang="is-IS" sz="6000" dirty="0">
              <a:solidFill>
                <a:schemeClr val="bg1"/>
              </a:solidFill>
              <a:latin typeface="Univers Light" panose="020B0403020202020204" pitchFamily="34" charset="0"/>
            </a:endParaRPr>
          </a:p>
        </p:txBody>
      </p:sp>
      <p:pic>
        <p:nvPicPr>
          <p:cNvPr id="4" name="Graphic 3" descr="Chat outline">
            <a:extLst>
              <a:ext uri="{FF2B5EF4-FFF2-40B4-BE49-F238E27FC236}">
                <a16:creationId xmlns:a16="http://schemas.microsoft.com/office/drawing/2014/main" id="{7212E52E-1F03-1ECA-E7E6-6AE23FDE5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07727" y="380850"/>
            <a:ext cx="3287712" cy="3287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B30274-6156-6E80-048D-FC3460460CD2}"/>
              </a:ext>
            </a:extLst>
          </p:cNvPr>
          <p:cNvSpPr txBox="1"/>
          <p:nvPr/>
        </p:nvSpPr>
        <p:spPr>
          <a:xfrm>
            <a:off x="6766062" y="1140378"/>
            <a:ext cx="1115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Univers Light" panose="020B0403020202020204" pitchFamily="34" charset="0"/>
              </a:rPr>
              <a:t>Hæ</a:t>
            </a:r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Univers Light" panose="020B0403020202020204" pitchFamily="34" charset="0"/>
              </a:rPr>
              <a:t>hvað</a:t>
            </a:r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Univers Light" panose="020B0403020202020204" pitchFamily="34" charset="0"/>
              </a:rPr>
              <a:t>heitir</a:t>
            </a:r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Univers Light" panose="020B0403020202020204" pitchFamily="34" charset="0"/>
              </a:rPr>
              <a:t>þú</a:t>
            </a:r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?</a:t>
            </a:r>
            <a:endParaRPr lang="is-IS" dirty="0">
              <a:solidFill>
                <a:schemeClr val="bg1"/>
              </a:solidFill>
              <a:latin typeface="Univers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A6B0A-5CE5-A676-C90E-F1B16DC2D599}"/>
              </a:ext>
            </a:extLst>
          </p:cNvPr>
          <p:cNvSpPr txBox="1"/>
          <p:nvPr/>
        </p:nvSpPr>
        <p:spPr>
          <a:xfrm>
            <a:off x="7881730" y="1701540"/>
            <a:ext cx="144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Univers Light" panose="020B0403020202020204" pitchFamily="34" charset="0"/>
              </a:rPr>
              <a:t>Ég</a:t>
            </a:r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 man </a:t>
            </a:r>
            <a:r>
              <a:rPr lang="en-US" dirty="0" err="1">
                <a:solidFill>
                  <a:schemeClr val="bg1"/>
                </a:solidFill>
                <a:latin typeface="Univers Light" panose="020B0403020202020204" pitchFamily="34" charset="0"/>
              </a:rPr>
              <a:t>það</a:t>
            </a:r>
            <a:r>
              <a:rPr lang="en-US" dirty="0">
                <a:solidFill>
                  <a:schemeClr val="bg1"/>
                </a:solidFill>
                <a:latin typeface="Univers Light" panose="020B0403020202020204" pitchFamily="34" charset="0"/>
              </a:rPr>
              <a:t> ekki!</a:t>
            </a:r>
            <a:endParaRPr lang="is-IS" dirty="0">
              <a:solidFill>
                <a:schemeClr val="bg1"/>
              </a:solidFill>
              <a:latin typeface="Univers Light" panose="020B0403020202020204" pitchFamily="34" charset="0"/>
            </a:endParaRPr>
          </a:p>
        </p:txBody>
      </p:sp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26691A1D-F47D-205D-9701-03DA9D9A1A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9263" y="2173793"/>
            <a:ext cx="1831677" cy="1831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1C8595-4698-F442-1815-2E1D8998087F}"/>
              </a:ext>
            </a:extLst>
          </p:cNvPr>
          <p:cNvSpPr txBox="1"/>
          <p:nvPr/>
        </p:nvSpPr>
        <p:spPr>
          <a:xfrm>
            <a:off x="10966248" y="2666849"/>
            <a:ext cx="138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Univers Light" panose="020B0403020202020204" pitchFamily="34" charset="0"/>
              </a:rPr>
              <a:t>Ónei</a:t>
            </a:r>
            <a:r>
              <a:rPr lang="en-US" sz="2400" dirty="0">
                <a:solidFill>
                  <a:schemeClr val="bg1"/>
                </a:solidFill>
                <a:latin typeface="Univers Light" panose="020B0403020202020204" pitchFamily="34" charset="0"/>
              </a:rPr>
              <a:t>! </a:t>
            </a:r>
            <a:endParaRPr lang="is-IS" sz="2400" dirty="0">
              <a:solidFill>
                <a:schemeClr val="bg1"/>
              </a:solidFill>
              <a:latin typeface="Univers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6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FDE7771-8826-10C6-FC3A-57354068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  <p:pic>
        <p:nvPicPr>
          <p:cNvPr id="3" name="Content Placeholder 4" descr="Badge 1 outline">
            <a:extLst>
              <a:ext uri="{FF2B5EF4-FFF2-40B4-BE49-F238E27FC236}">
                <a16:creationId xmlns:a16="http://schemas.microsoft.com/office/drawing/2014/main" id="{6643158F-E519-AFCC-01BF-D09CA12EA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8721" y="838693"/>
            <a:ext cx="3217333" cy="3217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06AD9A-E60B-D0BC-B517-9470617BC5AC}"/>
              </a:ext>
            </a:extLst>
          </p:cNvPr>
          <p:cNvSpPr txBox="1">
            <a:spLocks/>
          </p:cNvSpPr>
          <p:nvPr/>
        </p:nvSpPr>
        <p:spPr>
          <a:xfrm>
            <a:off x="4018721" y="4347772"/>
            <a:ext cx="3915595" cy="1089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Þögul</a:t>
            </a:r>
            <a:r>
              <a:rPr lang="en-US" sz="6000" dirty="0">
                <a:solidFill>
                  <a:srgbClr val="00B0F0"/>
                </a:solidFill>
                <a:latin typeface="Univers Light" panose="020B0403020202020204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röð</a:t>
            </a:r>
            <a:endParaRPr lang="en-US" sz="6000" dirty="0">
              <a:solidFill>
                <a:srgbClr val="00B0F0"/>
              </a:solidFill>
              <a:latin typeface="Univers Light" panose="020B0403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7C7498-FA2A-28F1-45B9-93DDE9ADE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862" y="152400"/>
            <a:ext cx="1491916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3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4B4A-9882-4444-AF4C-4E2F7C6A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 err="1">
                <a:solidFill>
                  <a:schemeClr val="bg1"/>
                </a:solidFill>
                <a:latin typeface="Univers Light" panose="020B0403020202020204" pitchFamily="34" charset="0"/>
              </a:rPr>
              <a:t>Hópaskipting</a:t>
            </a:r>
            <a:endParaRPr lang="en-US" sz="6000" kern="1200" dirty="0">
              <a:solidFill>
                <a:schemeClr val="bg1"/>
              </a:solidFill>
              <a:latin typeface="Univers Light" panose="020B0403020202020204" pitchFamily="34" charset="0"/>
            </a:endParaRPr>
          </a:p>
        </p:txBody>
      </p:sp>
      <p:pic>
        <p:nvPicPr>
          <p:cNvPr id="5" name="Content Placeholder 4" descr="Badge 1 outline">
            <a:extLst>
              <a:ext uri="{FF2B5EF4-FFF2-40B4-BE49-F238E27FC236}">
                <a16:creationId xmlns:a16="http://schemas.microsoft.com/office/drawing/2014/main" id="{B286877E-300C-4D71-9CA5-B24FE7F21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pic>
        <p:nvPicPr>
          <p:cNvPr id="4" name="Content Placeholder 4" descr="Badge outline">
            <a:extLst>
              <a:ext uri="{FF2B5EF4-FFF2-40B4-BE49-F238E27FC236}">
                <a16:creationId xmlns:a16="http://schemas.microsoft.com/office/drawing/2014/main" id="{B781DACB-63CB-F8BB-5F7F-ADE681B64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4170" y="1079072"/>
            <a:ext cx="3217333" cy="3217333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0253993-BBF2-93FF-9A02-6BB659F90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C50867-5F8B-F28B-2117-5F2714BA90AC}"/>
              </a:ext>
            </a:extLst>
          </p:cNvPr>
          <p:cNvSpPr txBox="1">
            <a:spLocks/>
          </p:cNvSpPr>
          <p:nvPr/>
        </p:nvSpPr>
        <p:spPr>
          <a:xfrm>
            <a:off x="3115862" y="4289266"/>
            <a:ext cx="6433397" cy="10897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Sturluð</a:t>
            </a:r>
            <a:r>
              <a:rPr lang="en-US" sz="6000" dirty="0">
                <a:solidFill>
                  <a:srgbClr val="00B0F0"/>
                </a:solidFill>
                <a:latin typeface="Univers Light" panose="020B0403020202020204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staðreynd</a:t>
            </a:r>
            <a:endParaRPr lang="en-US" sz="6000" dirty="0">
              <a:solidFill>
                <a:srgbClr val="00B0F0"/>
              </a:solidFill>
              <a:latin typeface="Univers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76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14B4A-9882-4444-AF4C-4E2F7C6A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Univers Light" panose="020B0403020202020204" pitchFamily="34" charset="0"/>
              </a:rPr>
              <a:t>Hópaskipting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0253993-BBF2-93FF-9A02-6BB659F9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C50867-5F8B-F28B-2117-5F2714BA90AC}"/>
              </a:ext>
            </a:extLst>
          </p:cNvPr>
          <p:cNvSpPr txBox="1">
            <a:spLocks/>
          </p:cNvSpPr>
          <p:nvPr/>
        </p:nvSpPr>
        <p:spPr>
          <a:xfrm>
            <a:off x="4124629" y="4279426"/>
            <a:ext cx="4892942" cy="1089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Nafn</a:t>
            </a:r>
            <a:r>
              <a:rPr lang="en-US" sz="6000" dirty="0">
                <a:solidFill>
                  <a:srgbClr val="00B0F0"/>
                </a:solidFill>
                <a:latin typeface="Univers Light" panose="020B0403020202020204" pitchFamily="34" charset="0"/>
              </a:rPr>
              <a:t> á </a:t>
            </a:r>
            <a:r>
              <a:rPr lang="en-US" sz="6000" dirty="0" err="1">
                <a:solidFill>
                  <a:srgbClr val="00B0F0"/>
                </a:solidFill>
                <a:latin typeface="Univers Light" panose="020B0403020202020204" pitchFamily="34" charset="0"/>
              </a:rPr>
              <a:t>hópinn</a:t>
            </a:r>
            <a:endParaRPr lang="en-US" sz="6000" dirty="0">
              <a:solidFill>
                <a:srgbClr val="00B0F0"/>
              </a:solidFill>
              <a:latin typeface="Univers Light" panose="020B0403020202020204" pitchFamily="34" charset="0"/>
            </a:endParaRPr>
          </a:p>
        </p:txBody>
      </p:sp>
      <p:pic>
        <p:nvPicPr>
          <p:cNvPr id="3" name="Content Placeholder 4" descr="Badge 3 outline">
            <a:extLst>
              <a:ext uri="{FF2B5EF4-FFF2-40B4-BE49-F238E27FC236}">
                <a16:creationId xmlns:a16="http://schemas.microsoft.com/office/drawing/2014/main" id="{F84EC35B-6272-0DED-2541-3076DB64E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7333" y="1059293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3A7AA-1A90-4145-A073-EA2371AB2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725" y="2651687"/>
            <a:ext cx="6367671" cy="1020759"/>
          </a:xfrm>
        </p:spPr>
        <p:txBody>
          <a:bodyPr/>
          <a:lstStyle/>
          <a:p>
            <a:r>
              <a:rPr lang="is-IS" dirty="0">
                <a:latin typeface="Univers" panose="020B0503020202020204" pitchFamily="34" charset="0"/>
              </a:rPr>
              <a:t>Barnasáttmálinn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B9084C-DF4F-43ED-B3D3-606C3830D8C7}"/>
              </a:ext>
            </a:extLst>
          </p:cNvPr>
          <p:cNvCxnSpPr>
            <a:cxnSpLocks/>
          </p:cNvCxnSpPr>
          <p:nvPr/>
        </p:nvCxnSpPr>
        <p:spPr>
          <a:xfrm>
            <a:off x="555020" y="3728778"/>
            <a:ext cx="6102626" cy="0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5AB733B-E028-43C0-AE9B-9818194D6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0" y="-1"/>
            <a:ext cx="1491916" cy="1491916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D5C9D3-EB0B-4425-ADA6-97E8653765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"/>
          <a:stretch/>
        </p:blipFill>
        <p:spPr>
          <a:xfrm>
            <a:off x="6972226" y="0"/>
            <a:ext cx="5219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4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F6C7-8684-4121-94D9-3F8A7EA8A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Univers" panose="020B0503020202020204" pitchFamily="34" charset="0"/>
              </a:rPr>
              <a:t>Grundvallargreinar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DD9CC90-E6E6-4695-8BE3-A30A74C92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4" y="2186970"/>
            <a:ext cx="2582215" cy="3551296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2BFDCC7-7261-49B7-8FFF-56C78FE1A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21" y="2186971"/>
            <a:ext cx="2571135" cy="3540055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0A7A4B92-4E93-4116-A88B-F754A2E28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08" y="2186971"/>
            <a:ext cx="2582215" cy="3540055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BEB2BAE-02A6-4B56-B107-E6443989D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39" y="2186972"/>
            <a:ext cx="2582215" cy="354005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4CB51D-8804-4046-B41D-503D50BC7B9A}"/>
              </a:ext>
            </a:extLst>
          </p:cNvPr>
          <p:cNvCxnSpPr/>
          <p:nvPr/>
        </p:nvCxnSpPr>
        <p:spPr>
          <a:xfrm>
            <a:off x="950495" y="1390267"/>
            <a:ext cx="8617226" cy="0"/>
          </a:xfrm>
          <a:prstGeom prst="line">
            <a:avLst/>
          </a:prstGeom>
          <a:ln w="28575">
            <a:solidFill>
              <a:srgbClr val="00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9D59EE3-A8C8-7F74-3272-7A89B0DC3F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290421-9900-4837-C40C-83FBAF0BE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7" y="606764"/>
            <a:ext cx="7745955" cy="5933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FFB751-62B8-19EC-3B5A-41419292158E}"/>
              </a:ext>
            </a:extLst>
          </p:cNvPr>
          <p:cNvSpPr txBox="1"/>
          <p:nvPr/>
        </p:nvSpPr>
        <p:spPr>
          <a:xfrm>
            <a:off x="755374" y="1699592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solidFill>
                  <a:srgbClr val="FF0000"/>
                </a:solidFill>
                <a:latin typeface="Univers" panose="020B0503020202020204" pitchFamily="34" charset="0"/>
              </a:rPr>
              <a:t>Fullorðin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EFBD8-1B23-07F7-F267-4EA271D62EC5}"/>
              </a:ext>
            </a:extLst>
          </p:cNvPr>
          <p:cNvSpPr txBox="1"/>
          <p:nvPr/>
        </p:nvSpPr>
        <p:spPr>
          <a:xfrm>
            <a:off x="9389366" y="1699591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solidFill>
                  <a:srgbClr val="FF0000"/>
                </a:solidFill>
                <a:latin typeface="Univers" panose="020B0503020202020204" pitchFamily="34" charset="0"/>
              </a:rPr>
              <a:t>Börn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8D7C0-A99B-DC61-7AF0-B7C41FA21F7D}"/>
              </a:ext>
            </a:extLst>
          </p:cNvPr>
          <p:cNvSpPr txBox="1"/>
          <p:nvPr/>
        </p:nvSpPr>
        <p:spPr>
          <a:xfrm>
            <a:off x="10323242" y="4088561"/>
            <a:ext cx="163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solidFill>
                  <a:srgbClr val="FF0000"/>
                </a:solidFill>
              </a:rPr>
              <a:t>Stigvaxandi áhrif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15690F-F021-7DA5-A1AA-EE7A1F05E4BD}"/>
              </a:ext>
            </a:extLst>
          </p:cNvPr>
          <p:cNvCxnSpPr/>
          <p:nvPr/>
        </p:nvCxnSpPr>
        <p:spPr>
          <a:xfrm flipH="1">
            <a:off x="10813774" y="5068957"/>
            <a:ext cx="228600" cy="3081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B87926-6E62-5DB4-4BA4-3A753482319D}"/>
              </a:ext>
            </a:extLst>
          </p:cNvPr>
          <p:cNvCxnSpPr/>
          <p:nvPr/>
        </p:nvCxnSpPr>
        <p:spPr>
          <a:xfrm flipH="1">
            <a:off x="8984974" y="1996130"/>
            <a:ext cx="4043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44B387-F7BC-2155-D247-7199FB2D6C4A}"/>
              </a:ext>
            </a:extLst>
          </p:cNvPr>
          <p:cNvCxnSpPr>
            <a:cxnSpLocks/>
          </p:cNvCxnSpPr>
          <p:nvPr/>
        </p:nvCxnSpPr>
        <p:spPr>
          <a:xfrm>
            <a:off x="2744886" y="2006069"/>
            <a:ext cx="4538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B0E3D81-8EE8-49C9-CC31-C94FBCD0E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62" y="0"/>
            <a:ext cx="1491916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9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51ED8058945499EB58141DE0BD2FF" ma:contentTypeVersion="11" ma:contentTypeDescription="Create a new document." ma:contentTypeScope="" ma:versionID="33ae997c508bb655aebe5521e56ead21">
  <xsd:schema xmlns:xsd="http://www.w3.org/2001/XMLSchema" xmlns:xs="http://www.w3.org/2001/XMLSchema" xmlns:p="http://schemas.microsoft.com/office/2006/metadata/properties" xmlns:ns2="24f6df9e-1dee-40f9-bd40-d1080e1b694e" targetNamespace="http://schemas.microsoft.com/office/2006/metadata/properties" ma:root="true" ma:fieldsID="650d3b852058f7fb94347f3ba10ace18" ns2:_="">
    <xsd:import namespace="24f6df9e-1dee-40f9-bd40-d1080e1b69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6df9e-1dee-40f9-bd40-d1080e1b69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84D8BD-5C51-45FD-8614-E6AF0354A108}">
  <ds:schemaRefs>
    <ds:schemaRef ds:uri="http://schemas.microsoft.com/office/2006/documentManagement/types"/>
    <ds:schemaRef ds:uri="http://purl.org/dc/terms/"/>
    <ds:schemaRef ds:uri="24f6df9e-1dee-40f9-bd40-d1080e1b694e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B996B48-13BF-42B9-8F00-058A4B437C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378E2-AB68-40A8-9896-5C208DDC8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f6df9e-1dee-40f9-bd40-d1080e1b69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4405</TotalTime>
  <Words>220</Words>
  <Application>Microsoft Office PowerPoint</Application>
  <PresentationFormat>Víðskjár</PresentationFormat>
  <Paragraphs>68</Paragraphs>
  <Slides>17</Slides>
  <Notes>1</Notes>
  <HiddenSlides>0</HiddenSlides>
  <MMClips>1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Univers</vt:lpstr>
      <vt:lpstr>Univers Light</vt:lpstr>
      <vt:lpstr>Office Theme</vt:lpstr>
      <vt:lpstr>Fulltrúar úr nemenda- og skólaráðum</vt:lpstr>
      <vt:lpstr>PowerPoint-kynning</vt:lpstr>
      <vt:lpstr>PowerPoint-kynning</vt:lpstr>
      <vt:lpstr>PowerPoint-kynning</vt:lpstr>
      <vt:lpstr>Hópaskipting</vt:lpstr>
      <vt:lpstr>Hópaskipting</vt:lpstr>
      <vt:lpstr>Barnasáttmálinn</vt:lpstr>
      <vt:lpstr>Grundvallargreinar</vt:lpstr>
      <vt:lpstr>PowerPoint-kynning</vt:lpstr>
      <vt:lpstr>Stjórnvöld Yslands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Ungmennaráð</dc:title>
  <dc:creator>Eva Bjarnadóttir</dc:creator>
  <cp:lastModifiedBy>Hulda Valdís Valdimarsdóttir</cp:lastModifiedBy>
  <cp:revision>2</cp:revision>
  <dcterms:created xsi:type="dcterms:W3CDTF">2022-11-11T13:14:51Z</dcterms:created>
  <dcterms:modified xsi:type="dcterms:W3CDTF">2023-06-21T14:18:04Z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0x0101001D451ED8058945499EB58141DE0BD2FF</vt:lpwstr>
  </property>
</Properties>
</file>